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10"/>
  </p:notesMasterIdLst>
  <p:sldIdLst>
    <p:sldId id="542" r:id="rId2"/>
    <p:sldId id="544" r:id="rId3"/>
    <p:sldId id="545" r:id="rId4"/>
    <p:sldId id="546" r:id="rId5"/>
    <p:sldId id="548" r:id="rId6"/>
    <p:sldId id="549" r:id="rId7"/>
    <p:sldId id="551" r:id="rId8"/>
    <p:sldId id="55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00"/>
    <a:srgbClr val="4F81BD"/>
    <a:srgbClr val="6699FF"/>
    <a:srgbClr val="FFFF00"/>
    <a:srgbClr val="EAEAEA"/>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51" autoAdjust="0"/>
    <p:restoredTop sz="62833" autoAdjust="0"/>
  </p:normalViewPr>
  <p:slideViewPr>
    <p:cSldViewPr>
      <p:cViewPr varScale="1">
        <p:scale>
          <a:sx n="56" d="100"/>
          <a:sy n="56" d="100"/>
        </p:scale>
        <p:origin x="-211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1" d="100"/>
          <a:sy n="71" d="100"/>
        </p:scale>
        <p:origin x="-176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0C624-2273-43A5-8D3B-53C5FE79D6DB}" type="datetimeFigureOut">
              <a:rPr lang="en-US" smtClean="0"/>
              <a:t>11/11/2014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39BB3A-DF71-4361-907C-C31DD910292D}" type="slidenum">
              <a:rPr lang="en-US" smtClean="0"/>
              <a:t>‹#›</a:t>
            </a:fld>
            <a:endParaRPr lang="en-US"/>
          </a:p>
        </p:txBody>
      </p:sp>
    </p:spTree>
    <p:extLst>
      <p:ext uri="{BB962C8B-B14F-4D97-AF65-F5344CB8AC3E}">
        <p14:creationId xmlns:p14="http://schemas.microsoft.com/office/powerpoint/2010/main" val="3185149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supporting our project</a:t>
            </a:r>
          </a:p>
          <a:p>
            <a:r>
              <a:rPr lang="en-US" baseline="0" dirty="0" smtClean="0"/>
              <a:t>This is a </a:t>
            </a:r>
            <a:r>
              <a:rPr lang="en-US" baseline="0" dirty="0" err="1" smtClean="0"/>
              <a:t>dreamteam</a:t>
            </a:r>
            <a:r>
              <a:rPr lang="en-US" baseline="0" dirty="0" smtClean="0"/>
              <a:t> of colleagues, 18 PIs,  federal/academic/consulting, who have worked together at local, national and international scales to document carbon fluxes in tidal wetlands</a:t>
            </a:r>
          </a:p>
          <a:p>
            <a:r>
              <a:rPr lang="en-US" baseline="0" dirty="0" smtClean="0"/>
              <a:t>This is finally the opportunity to do a “price of precision” analysis and test </a:t>
            </a:r>
            <a:r>
              <a:rPr lang="en-US" baseline="0" dirty="0" smtClean="0"/>
              <a:t>different approaches for combining satellite and field-based data </a:t>
            </a:r>
            <a:r>
              <a:rPr lang="en-US" baseline="0" dirty="0" smtClean="0"/>
              <a:t>sets to better constrain C fluxes.</a:t>
            </a:r>
          </a:p>
          <a:p>
            <a:r>
              <a:rPr lang="en-US" baseline="0" dirty="0" smtClean="0"/>
              <a:t>We’ll be working on a verified protocol, focusing on marshes and mangroves in this thin coastal fringe which have been accreting C for the past 8000 years as SLR has risen about 10m.  So deep deposits, and high rates of burial, actually 25% of total ocean burial annually. </a:t>
            </a:r>
          </a:p>
          <a:p>
            <a:endParaRPr lang="en-US" baseline="0" dirty="0" smtClean="0"/>
          </a:p>
        </p:txBody>
      </p:sp>
      <p:sp>
        <p:nvSpPr>
          <p:cNvPr id="4" name="Slide Number Placeholder 3"/>
          <p:cNvSpPr>
            <a:spLocks noGrp="1"/>
          </p:cNvSpPr>
          <p:nvPr>
            <p:ph type="sldNum" sz="quarter" idx="10"/>
          </p:nvPr>
        </p:nvSpPr>
        <p:spPr/>
        <p:txBody>
          <a:bodyPr/>
          <a:lstStyle/>
          <a:p>
            <a:fld id="{4B39BB3A-DF71-4361-907C-C31DD910292D}" type="slidenum">
              <a:rPr lang="en-US" smtClean="0"/>
              <a:t>1</a:t>
            </a:fld>
            <a:endParaRPr lang="en-US"/>
          </a:p>
        </p:txBody>
      </p:sp>
    </p:spTree>
    <p:extLst>
      <p:ext uri="{BB962C8B-B14F-4D97-AF65-F5344CB8AC3E}">
        <p14:creationId xmlns:p14="http://schemas.microsoft.com/office/powerpoint/2010/main" val="2444523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rates of burial however are variable.</a:t>
            </a:r>
            <a:endParaRPr lang="en-US" baseline="0" dirty="0" smtClean="0"/>
          </a:p>
          <a:p>
            <a:r>
              <a:rPr lang="en-US" baseline="0" dirty="0" smtClean="0"/>
              <a:t>Here on the y axis, you can see a range from about  80 to 800 g C m2 y , most points clustered here in the 100-200 range.  </a:t>
            </a:r>
          </a:p>
          <a:p>
            <a:r>
              <a:rPr lang="en-US" baseline="0" dirty="0" smtClean="0"/>
              <a:t>This is mostly a response to vertical accretion, so growing with sea level rise, about 2-3 mm/y globally.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this </a:t>
            </a:r>
            <a:r>
              <a:rPr lang="en-US" baseline="0" dirty="0" err="1" smtClean="0"/>
              <a:t>longterm</a:t>
            </a:r>
            <a:r>
              <a:rPr lang="en-US" baseline="0" dirty="0" smtClean="0"/>
              <a:t> burial is just one term in total coastal C accounting at the land margin, but from a greenhouse gas perspective, it is the primary flux that makes “blue carbon” attractive.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Another advantage, is that when sulfate is abundant (such as in seawater), methane production is low</a:t>
            </a:r>
            <a:r>
              <a:rPr lang="en-US" baseline="0" dirty="0" smtClean="0"/>
              <a:t>.</a:t>
            </a:r>
            <a:endParaRPr lang="en-US" baseline="0" dirty="0" smtClean="0"/>
          </a:p>
          <a:p>
            <a:r>
              <a:rPr lang="en-US" baseline="0" dirty="0" smtClean="0"/>
              <a:t>On the other side, there are </a:t>
            </a:r>
            <a:r>
              <a:rPr lang="en-US" baseline="0" dirty="0" err="1" smtClean="0"/>
              <a:t>pedagrams</a:t>
            </a:r>
            <a:r>
              <a:rPr lang="en-US" baseline="0" dirty="0" smtClean="0"/>
              <a:t> of carbon in those deep peat deposits which could be released quickly if degraded.</a:t>
            </a:r>
          </a:p>
          <a:p>
            <a:r>
              <a:rPr lang="en-US" baseline="0" dirty="0" smtClean="0"/>
              <a:t>So these wetlands can be a large sink or a large source depending on what we do.</a:t>
            </a:r>
          </a:p>
          <a:p>
            <a:r>
              <a:rPr lang="en-US" baseline="0" dirty="0" smtClean="0"/>
              <a:t>So </a:t>
            </a:r>
            <a:r>
              <a:rPr lang="en-US" baseline="0" dirty="0" smtClean="0"/>
              <a:t>for developing a MRV protocol, our goal is to start simple with previously mapped LULC and soil data for stock changes over say 20 years, and then go further with more refined data in specific sites to determine the degree to which additional environmental attributes help reduce uncertainty in the C burial flux rate.</a:t>
            </a:r>
          </a:p>
        </p:txBody>
      </p:sp>
      <p:sp>
        <p:nvSpPr>
          <p:cNvPr id="4" name="Slide Number Placeholder 3"/>
          <p:cNvSpPr>
            <a:spLocks noGrp="1"/>
          </p:cNvSpPr>
          <p:nvPr>
            <p:ph type="sldNum" sz="quarter" idx="10"/>
          </p:nvPr>
        </p:nvSpPr>
        <p:spPr/>
        <p:txBody>
          <a:bodyPr/>
          <a:lstStyle/>
          <a:p>
            <a:fld id="{4B39BB3A-DF71-4361-907C-C31DD910292D}" type="slidenum">
              <a:rPr lang="en-US" smtClean="0"/>
              <a:t>2</a:t>
            </a:fld>
            <a:endParaRPr lang="en-US"/>
          </a:p>
        </p:txBody>
      </p:sp>
    </p:spTree>
    <p:extLst>
      <p:ext uri="{BB962C8B-B14F-4D97-AF65-F5344CB8AC3E}">
        <p14:creationId xmlns:p14="http://schemas.microsoft.com/office/powerpoint/2010/main" val="3222014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our first product will</a:t>
            </a:r>
            <a:r>
              <a:rPr lang="en-US" baseline="0" dirty="0" smtClean="0"/>
              <a:t> be national in scale. </a:t>
            </a:r>
          </a:p>
          <a:p>
            <a:r>
              <a:rPr lang="en-US" baseline="0" dirty="0" smtClean="0"/>
              <a:t>The NOAA C-CAP datasets (which I’ll show an example of later) have been matched with USDA SSURGO data already within the USGS so we can calculate 1m deep stocks throughout the country. </a:t>
            </a:r>
          </a:p>
          <a:p>
            <a:r>
              <a:rPr lang="en-US" baseline="0" dirty="0" smtClean="0"/>
              <a:t>The RATE of C accretion or loss, however, needs to track changes in elevation </a:t>
            </a:r>
            <a:r>
              <a:rPr lang="en-US" baseline="0" dirty="0" smtClean="0"/>
              <a:t>so we’ll add an elevation component both through</a:t>
            </a:r>
          </a:p>
          <a:p>
            <a:r>
              <a:rPr lang="en-US" baseline="0" dirty="0" smtClean="0"/>
              <a:t>DEMs, for big elevation differences</a:t>
            </a:r>
          </a:p>
          <a:p>
            <a:r>
              <a:rPr lang="en-US" baseline="0" dirty="0" smtClean="0"/>
              <a:t>And through</a:t>
            </a:r>
          </a:p>
          <a:p>
            <a:r>
              <a:rPr lang="en-US" baseline="0" dirty="0" smtClean="0"/>
              <a:t>Accretion</a:t>
            </a:r>
            <a:r>
              <a:rPr lang="en-US" baseline="0" dirty="0" smtClean="0"/>
              <a:t>, using networks of </a:t>
            </a:r>
            <a:r>
              <a:rPr lang="en-US" baseline="0" dirty="0" err="1" smtClean="0"/>
              <a:t>tidegauges</a:t>
            </a:r>
            <a:r>
              <a:rPr lang="en-US" baseline="0" dirty="0" smtClean="0"/>
              <a:t> or</a:t>
            </a:r>
          </a:p>
          <a:p>
            <a:r>
              <a:rPr lang="en-US" baseline="0" dirty="0" smtClean="0"/>
              <a:t>Here are sea level trend data from NOAA gauges across US and you can see they are mostly green, so in the 0-3mm/y range.</a:t>
            </a:r>
          </a:p>
          <a:p>
            <a:r>
              <a:rPr lang="en-US" baseline="0" dirty="0" smtClean="0"/>
              <a:t>But relative SLR is local and takes into account land subsidence as well</a:t>
            </a:r>
          </a:p>
          <a:p>
            <a:r>
              <a:rPr lang="en-US" baseline="0" dirty="0" smtClean="0"/>
              <a:t>Two </a:t>
            </a:r>
            <a:r>
              <a:rPr lang="en-US" baseline="0" dirty="0" smtClean="0"/>
              <a:t>regional hotspots are the gulf, where RSLR is as high as 9mm/y, and the northeast around 5mm/y.</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B39BB3A-DF71-4361-907C-C31DD910292D}" type="slidenum">
              <a:rPr lang="en-US" smtClean="0"/>
              <a:t>3</a:t>
            </a:fld>
            <a:endParaRPr lang="en-US"/>
          </a:p>
        </p:txBody>
      </p:sp>
    </p:spTree>
    <p:extLst>
      <p:ext uri="{BB962C8B-B14F-4D97-AF65-F5344CB8AC3E}">
        <p14:creationId xmlns:p14="http://schemas.microsoft.com/office/powerpoint/2010/main" val="3321004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second product will be focused on 6 sentinel sites that constrain these major differences in SLR and climate drivers.</a:t>
            </a:r>
          </a:p>
          <a:p>
            <a:r>
              <a:rPr lang="en-US" baseline="0" dirty="0" smtClean="0"/>
              <a:t>We can add more attributes in these focal sites, where we have abundant information, including corrected LIDAR and validated biomass data as calculated from spectral or RADAR measurements</a:t>
            </a:r>
          </a:p>
          <a:p>
            <a:r>
              <a:rPr lang="en-US" baseline="0" dirty="0" smtClean="0"/>
              <a:t>We will see if these extra attributes, such as salinity, vegetation category, elevation, generate a better match to the stock data and rates of annual C burial calculated from soil cores.</a:t>
            </a:r>
          </a:p>
          <a:p>
            <a:r>
              <a:rPr lang="en-US" baseline="0" dirty="0" smtClean="0"/>
              <a:t>Our “ground truth” data set for validating these stocks and rates will be date-controlled soil cores.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B39BB3A-DF71-4361-907C-C31DD910292D}" type="slidenum">
              <a:rPr lang="en-US" smtClean="0"/>
              <a:t>4</a:t>
            </a:fld>
            <a:endParaRPr lang="en-US"/>
          </a:p>
        </p:txBody>
      </p:sp>
    </p:spTree>
    <p:extLst>
      <p:ext uri="{BB962C8B-B14F-4D97-AF65-F5344CB8AC3E}">
        <p14:creationId xmlns:p14="http://schemas.microsoft.com/office/powerpoint/2010/main" val="609942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will use these simple and refined approaches to</a:t>
            </a:r>
            <a:r>
              <a:rPr lang="en-US" baseline="0" dirty="0" smtClean="0"/>
              <a:t> determine how much data is needed, and at what scale, to generate acceptable estimates for site level and regional level C burial.</a:t>
            </a:r>
          </a:p>
          <a:p>
            <a:r>
              <a:rPr lang="en-US" baseline="0" dirty="0" smtClean="0"/>
              <a:t>We will also test different algorithms and approaches for biomass estimation.</a:t>
            </a:r>
          </a:p>
          <a:p>
            <a:r>
              <a:rPr lang="en-US" baseline="0" dirty="0" smtClean="0"/>
              <a:t>This uncertainty analysis is the primary product that will let us provide feedback to the UNFCCC SBSTA on different inventory approaches for soil accretion, live and dead biomass, and methane and nitrous oxide default values.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B39BB3A-DF71-4361-907C-C31DD910292D}" type="slidenum">
              <a:rPr lang="en-US" smtClean="0"/>
              <a:t>5</a:t>
            </a:fld>
            <a:endParaRPr lang="en-US"/>
          </a:p>
        </p:txBody>
      </p:sp>
    </p:spTree>
    <p:extLst>
      <p:ext uri="{BB962C8B-B14F-4D97-AF65-F5344CB8AC3E}">
        <p14:creationId xmlns:p14="http://schemas.microsoft.com/office/powerpoint/2010/main" val="609942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Heres</a:t>
            </a:r>
            <a:r>
              <a:rPr lang="en-US" dirty="0" smtClean="0"/>
              <a:t> an example</a:t>
            </a:r>
            <a:r>
              <a:rPr lang="en-US" baseline="0" dirty="0" smtClean="0"/>
              <a:t> from the Shark River Slough, with the 2006 classified C-CAP categories.</a:t>
            </a:r>
          </a:p>
          <a:p>
            <a:r>
              <a:rPr lang="en-US" baseline="0" dirty="0" smtClean="0"/>
              <a:t>The </a:t>
            </a:r>
            <a:r>
              <a:rPr lang="en-US" baseline="0" dirty="0" err="1" smtClean="0"/>
              <a:t>Ameriflux</a:t>
            </a:r>
            <a:r>
              <a:rPr lang="en-US" baseline="0" dirty="0" smtClean="0"/>
              <a:t> Mangrove station for reference, and this is a roughly 8000 km2 area.</a:t>
            </a:r>
          </a:p>
          <a:p>
            <a:r>
              <a:rPr lang="en-US" baseline="0" dirty="0" smtClean="0"/>
              <a:t>The greens are palustrine (freshwater) and the blues are estuarine, </a:t>
            </a:r>
          </a:p>
          <a:p>
            <a:r>
              <a:rPr lang="en-US" baseline="0" dirty="0" smtClean="0"/>
              <a:t>We’ll </a:t>
            </a:r>
            <a:r>
              <a:rPr lang="en-US" baseline="0" dirty="0" smtClean="0"/>
              <a:t>be taking these pixels and characterizing their C stocks in 1992 and in 2011.</a:t>
            </a:r>
          </a:p>
          <a:p>
            <a:r>
              <a:rPr lang="en-US" baseline="0" dirty="0" smtClean="0"/>
              <a:t>The difference in stock between those years, can be calculated.  </a:t>
            </a:r>
            <a:endParaRPr lang="en-US" baseline="0" dirty="0" smtClean="0"/>
          </a:p>
          <a:p>
            <a:r>
              <a:rPr lang="en-US" baseline="0" dirty="0" smtClean="0"/>
              <a:t>So </a:t>
            </a:r>
            <a:r>
              <a:rPr lang="en-US" baseline="0" dirty="0" smtClean="0"/>
              <a:t>in this scenario for example, we have salinity intrusion into a cypress swamp, there will be continued accretion but also a drop in live biomass. </a:t>
            </a:r>
          </a:p>
          <a:p>
            <a:r>
              <a:rPr lang="en-US" baseline="0" dirty="0" smtClean="0"/>
              <a:t>Overall in this case, there would be no net change in C stock.</a:t>
            </a:r>
          </a:p>
          <a:p>
            <a:r>
              <a:rPr lang="en-US" baseline="0" dirty="0" smtClean="0"/>
              <a:t>As finer categorization is </a:t>
            </a:r>
            <a:r>
              <a:rPr lang="en-US" baseline="0" dirty="0" smtClean="0"/>
              <a:t>added (including the category freshwater tidal by integrating with USFWS NWI) , </a:t>
            </a:r>
            <a:r>
              <a:rPr lang="en-US" baseline="0" dirty="0" smtClean="0"/>
              <a:t>we will revise the soil and plant C stocks and see how these more refined data influence specific pixels and regional estimates.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Its about 5% Estuarine Emergent, 24% Estuarine Forest (Mangrove), and 50%  all Palustrine, which includes freshwater tidal.</a:t>
            </a:r>
          </a:p>
          <a:p>
            <a:endParaRPr lang="en-US" dirty="0" smtClean="0"/>
          </a:p>
        </p:txBody>
      </p:sp>
      <p:sp>
        <p:nvSpPr>
          <p:cNvPr id="4" name="Slide Number Placeholder 3"/>
          <p:cNvSpPr>
            <a:spLocks noGrp="1"/>
          </p:cNvSpPr>
          <p:nvPr>
            <p:ph type="sldNum" sz="quarter" idx="10"/>
          </p:nvPr>
        </p:nvSpPr>
        <p:spPr/>
        <p:txBody>
          <a:bodyPr/>
          <a:lstStyle/>
          <a:p>
            <a:fld id="{4B39BB3A-DF71-4361-907C-C31DD910292D}" type="slidenum">
              <a:rPr lang="en-US" smtClean="0"/>
              <a:t>6</a:t>
            </a:fld>
            <a:endParaRPr lang="en-US"/>
          </a:p>
        </p:txBody>
      </p:sp>
    </p:spTree>
    <p:extLst>
      <p:ext uri="{BB962C8B-B14F-4D97-AF65-F5344CB8AC3E}">
        <p14:creationId xmlns:p14="http://schemas.microsoft.com/office/powerpoint/2010/main" val="609942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Field </a:t>
            </a:r>
            <a:r>
              <a:rPr lang="en-US" dirty="0" smtClean="0"/>
              <a:t>data is essential to </a:t>
            </a:r>
            <a:r>
              <a:rPr lang="en-US" dirty="0" smtClean="0"/>
              <a:t>validating</a:t>
            </a:r>
            <a:r>
              <a:rPr lang="en-US" baseline="0" dirty="0" smtClean="0"/>
              <a:t> </a:t>
            </a:r>
            <a:r>
              <a:rPr lang="en-US" baseline="0" dirty="0" smtClean="0"/>
              <a:t>the GIS model as well as </a:t>
            </a:r>
            <a:r>
              <a:rPr lang="en-US" dirty="0" smtClean="0"/>
              <a:t>calibrating</a:t>
            </a:r>
            <a:r>
              <a:rPr lang="en-US" baseline="0" dirty="0" smtClean="0"/>
              <a:t> a process-based model. </a:t>
            </a:r>
          </a:p>
          <a:p>
            <a:r>
              <a:rPr lang="en-US" baseline="0" dirty="0" smtClean="0"/>
              <a:t>We’re using a robust model, with the most important inputs being good tidal frame context, vegetation distribution, and a deep </a:t>
            </a:r>
            <a:r>
              <a:rPr lang="en-US" baseline="0" dirty="0" err="1" smtClean="0"/>
              <a:t>corefor</a:t>
            </a:r>
            <a:r>
              <a:rPr lang="en-US" baseline="0" dirty="0" smtClean="0"/>
              <a:t> </a:t>
            </a:r>
            <a:r>
              <a:rPr lang="en-US" baseline="0" dirty="0" smtClean="0"/>
              <a:t>calibrating the </a:t>
            </a:r>
            <a:r>
              <a:rPr lang="en-US" baseline="0" dirty="0" smtClean="0"/>
              <a:t>model in a </a:t>
            </a:r>
            <a:r>
              <a:rPr lang="en-US" baseline="0" dirty="0" err="1" smtClean="0"/>
              <a:t>hindcast</a:t>
            </a:r>
            <a:r>
              <a:rPr lang="en-US" baseline="0" dirty="0" smtClean="0"/>
              <a:t>, This panel organic </a:t>
            </a:r>
            <a:r>
              <a:rPr lang="en-US" baseline="0" dirty="0" smtClean="0"/>
              <a:t>matter distribution with depth.</a:t>
            </a:r>
          </a:p>
          <a:p>
            <a:r>
              <a:rPr lang="en-US" baseline="0" dirty="0" smtClean="0"/>
              <a:t>Several </a:t>
            </a:r>
            <a:r>
              <a:rPr lang="en-US" baseline="0" dirty="0" smtClean="0"/>
              <a:t>of the PIs have been testing the model performance with remotely sensed inputs, with good results. </a:t>
            </a:r>
          </a:p>
          <a:p>
            <a:r>
              <a:rPr lang="en-US" baseline="0" dirty="0" smtClean="0"/>
              <a:t>And a developing methane module can run </a:t>
            </a:r>
            <a:r>
              <a:rPr lang="en-US" baseline="0" dirty="0" smtClean="0"/>
              <a:t>off </a:t>
            </a:r>
            <a:r>
              <a:rPr lang="en-US" baseline="0" dirty="0" smtClean="0"/>
              <a:t>these projections, and be verified in our sentinel sites.</a:t>
            </a:r>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B39BB3A-DF71-4361-907C-C31DD910292D}" type="slidenum">
              <a:rPr lang="en-US" smtClean="0"/>
              <a:t>7</a:t>
            </a:fld>
            <a:endParaRPr lang="en-US"/>
          </a:p>
        </p:txBody>
      </p:sp>
    </p:spTree>
    <p:extLst>
      <p:ext uri="{BB962C8B-B14F-4D97-AF65-F5344CB8AC3E}">
        <p14:creationId xmlns:p14="http://schemas.microsoft.com/office/powerpoint/2010/main" val="609942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with satellite data coupled to all the new progress</a:t>
            </a:r>
            <a:r>
              <a:rPr lang="en-US" baseline="0" dirty="0" smtClean="0"/>
              <a:t> in salt marsh C modeling we hope to generate a verifiable protocol that is relevant to policy makers.</a:t>
            </a:r>
          </a:p>
          <a:p>
            <a:r>
              <a:rPr lang="en-US" baseline="0" dirty="0" smtClean="0"/>
              <a:t>That includes helping the EPA address the new Wetlands Supplement Guidelines for the National Greenhouse Gas Inventory</a:t>
            </a:r>
          </a:p>
          <a:p>
            <a:r>
              <a:rPr lang="en-US" baseline="0" dirty="0" smtClean="0"/>
              <a:t>Also, determining data requirements for REDD+ inclusion for international accounting, based on stock based soil C assessments.</a:t>
            </a:r>
          </a:p>
          <a:p>
            <a:r>
              <a:rPr lang="en-US" baseline="0" dirty="0" smtClean="0"/>
              <a:t>Finally, carbon crediting systems, which are based on projected effects of an activity vs. baseline conditions over time. </a:t>
            </a:r>
          </a:p>
          <a:p>
            <a:r>
              <a:rPr lang="en-US" baseline="0" dirty="0" smtClean="0"/>
              <a:t>So this coupling of remotely sensed inputs, mapped products such as soil and USFWS wetland categories, and detailed site information for validation has many uses.</a:t>
            </a:r>
          </a:p>
          <a:p>
            <a:r>
              <a:rPr lang="en-US" baseline="0" dirty="0" smtClean="0"/>
              <a:t>Our goal is to determine how much more exact our C burial estimates can be as finer grained data is integrated with satellite-based LULC datasets, for these different policy needs.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B39BB3A-DF71-4361-907C-C31DD910292D}" type="slidenum">
              <a:rPr lang="en-US" smtClean="0"/>
              <a:t>8</a:t>
            </a:fld>
            <a:endParaRPr lang="en-US"/>
          </a:p>
        </p:txBody>
      </p:sp>
    </p:spTree>
    <p:extLst>
      <p:ext uri="{BB962C8B-B14F-4D97-AF65-F5344CB8AC3E}">
        <p14:creationId xmlns:p14="http://schemas.microsoft.com/office/powerpoint/2010/main" val="60994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E14F2210-F948-4EB9-9F1C-7150B291D2AE}" type="slidenum">
              <a:rPr lang="en-US"/>
              <a:pPr>
                <a:defRPr/>
              </a:pPr>
              <a:t>‹#›</a:t>
            </a:fld>
            <a:endParaRPr lang="en-US" dirty="0"/>
          </a:p>
        </p:txBody>
      </p:sp>
    </p:spTree>
    <p:extLst>
      <p:ext uri="{BB962C8B-B14F-4D97-AF65-F5344CB8AC3E}">
        <p14:creationId xmlns:p14="http://schemas.microsoft.com/office/powerpoint/2010/main" val="74103121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566588" y="1117217"/>
            <a:ext cx="7845425" cy="5137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EEA3A486-7196-45DE-9051-0BC887229C12}" type="slidenum">
              <a:rPr lang="en-US"/>
              <a:pPr>
                <a:defRPr/>
              </a:pPr>
              <a:t>‹#›</a:t>
            </a:fld>
            <a:endParaRPr lang="en-US" dirty="0"/>
          </a:p>
        </p:txBody>
      </p:sp>
    </p:spTree>
    <p:extLst>
      <p:ext uri="{BB962C8B-B14F-4D97-AF65-F5344CB8AC3E}">
        <p14:creationId xmlns:p14="http://schemas.microsoft.com/office/powerpoint/2010/main" val="369777208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131763"/>
            <a:ext cx="1960563" cy="62960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131763"/>
            <a:ext cx="5732462" cy="62960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7E3A528A-8543-45AB-8665-42A7D3B87D0A}" type="slidenum">
              <a:rPr lang="en-US"/>
              <a:pPr>
                <a:defRPr/>
              </a:pPr>
              <a:t>‹#›</a:t>
            </a:fld>
            <a:endParaRPr lang="en-US" dirty="0"/>
          </a:p>
        </p:txBody>
      </p:sp>
    </p:spTree>
    <p:extLst>
      <p:ext uri="{BB962C8B-B14F-4D97-AF65-F5344CB8AC3E}">
        <p14:creationId xmlns:p14="http://schemas.microsoft.com/office/powerpoint/2010/main" val="337100302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3" y="131763"/>
            <a:ext cx="7845425" cy="62960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02"/>
          <p:cNvSpPr>
            <a:spLocks noGrp="1" noChangeArrowheads="1"/>
          </p:cNvSpPr>
          <p:nvPr>
            <p:ph type="sldNum" sz="quarter" idx="10"/>
          </p:nvPr>
        </p:nvSpPr>
        <p:spPr>
          <a:ln/>
        </p:spPr>
        <p:txBody>
          <a:bodyPr/>
          <a:lstStyle>
            <a:lvl1pPr>
              <a:defRPr/>
            </a:lvl1pPr>
          </a:lstStyle>
          <a:p>
            <a:pPr>
              <a:defRPr/>
            </a:pPr>
            <a:fld id="{133B32CC-028E-4B93-A5B3-58A114D29B6D}" type="slidenum">
              <a:rPr lang="en-US"/>
              <a:pPr>
                <a:defRPr/>
              </a:pPr>
              <a:t>‹#›</a:t>
            </a:fld>
            <a:endParaRPr lang="en-US" dirty="0"/>
          </a:p>
        </p:txBody>
      </p:sp>
    </p:spTree>
    <p:extLst>
      <p:ext uri="{BB962C8B-B14F-4D97-AF65-F5344CB8AC3E}">
        <p14:creationId xmlns:p14="http://schemas.microsoft.com/office/powerpoint/2010/main" val="33489058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66588" y="1117217"/>
            <a:ext cx="7845425" cy="51371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F468F364-ABBE-47B7-B03E-4B15E8832697}" type="slidenum">
              <a:rPr lang="en-US"/>
              <a:pPr>
                <a:defRPr/>
              </a:pPr>
              <a:t>‹#›</a:t>
            </a:fld>
            <a:endParaRPr lang="en-US" dirty="0"/>
          </a:p>
        </p:txBody>
      </p:sp>
    </p:spTree>
    <p:extLst>
      <p:ext uri="{BB962C8B-B14F-4D97-AF65-F5344CB8AC3E}">
        <p14:creationId xmlns:p14="http://schemas.microsoft.com/office/powerpoint/2010/main" val="13760528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2"/>
          <p:cNvSpPr>
            <a:spLocks noGrp="1" noChangeArrowheads="1"/>
          </p:cNvSpPr>
          <p:nvPr>
            <p:ph type="sldNum" sz="quarter" idx="10"/>
          </p:nvPr>
        </p:nvSpPr>
        <p:spPr>
          <a:ln/>
        </p:spPr>
        <p:txBody>
          <a:bodyPr/>
          <a:lstStyle>
            <a:lvl1pPr>
              <a:defRPr/>
            </a:lvl1pPr>
          </a:lstStyle>
          <a:p>
            <a:pPr>
              <a:defRPr/>
            </a:pPr>
            <a:fld id="{EB9C0806-32A3-4045-AD83-FE36221B1820}" type="slidenum">
              <a:rPr lang="en-US"/>
              <a:pPr>
                <a:defRPr/>
              </a:pPr>
              <a:t>‹#›</a:t>
            </a:fld>
            <a:endParaRPr lang="en-US" dirty="0"/>
          </a:p>
        </p:txBody>
      </p:sp>
    </p:spTree>
    <p:extLst>
      <p:ext uri="{BB962C8B-B14F-4D97-AF65-F5344CB8AC3E}">
        <p14:creationId xmlns:p14="http://schemas.microsoft.com/office/powerpoint/2010/main" val="31767803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5137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5" y="1290638"/>
            <a:ext cx="3846513" cy="5137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
          <p:cNvSpPr>
            <a:spLocks noGrp="1" noChangeArrowheads="1"/>
          </p:cNvSpPr>
          <p:nvPr>
            <p:ph type="sldNum" sz="quarter" idx="10"/>
          </p:nvPr>
        </p:nvSpPr>
        <p:spPr>
          <a:ln/>
        </p:spPr>
        <p:txBody>
          <a:bodyPr/>
          <a:lstStyle>
            <a:lvl1pPr>
              <a:defRPr/>
            </a:lvl1pPr>
          </a:lstStyle>
          <a:p>
            <a:pPr>
              <a:defRPr/>
            </a:pPr>
            <a:fld id="{1A70706E-4E0B-42B2-B39E-2F5553F6BEA3}" type="slidenum">
              <a:rPr lang="en-US"/>
              <a:pPr>
                <a:defRPr/>
              </a:pPr>
              <a:t>‹#›</a:t>
            </a:fld>
            <a:endParaRPr lang="en-US" dirty="0"/>
          </a:p>
        </p:txBody>
      </p:sp>
    </p:spTree>
    <p:extLst>
      <p:ext uri="{BB962C8B-B14F-4D97-AF65-F5344CB8AC3E}">
        <p14:creationId xmlns:p14="http://schemas.microsoft.com/office/powerpoint/2010/main" val="3284224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
          <p:cNvSpPr>
            <a:spLocks noGrp="1" noChangeArrowheads="1"/>
          </p:cNvSpPr>
          <p:nvPr>
            <p:ph type="sldNum" sz="quarter" idx="10"/>
          </p:nvPr>
        </p:nvSpPr>
        <p:spPr>
          <a:ln/>
        </p:spPr>
        <p:txBody>
          <a:bodyPr/>
          <a:lstStyle>
            <a:lvl1pPr>
              <a:defRPr/>
            </a:lvl1pPr>
          </a:lstStyle>
          <a:p>
            <a:pPr>
              <a:defRPr/>
            </a:pPr>
            <a:fld id="{14FEA3E0-6055-47E6-84D1-20E2C059354D}" type="slidenum">
              <a:rPr lang="en-US"/>
              <a:pPr>
                <a:defRPr/>
              </a:pPr>
              <a:t>‹#›</a:t>
            </a:fld>
            <a:endParaRPr lang="en-US" dirty="0"/>
          </a:p>
        </p:txBody>
      </p:sp>
    </p:spTree>
    <p:extLst>
      <p:ext uri="{BB962C8B-B14F-4D97-AF65-F5344CB8AC3E}">
        <p14:creationId xmlns:p14="http://schemas.microsoft.com/office/powerpoint/2010/main" val="18374549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smtClean="0"/>
              <a:t>Click to edit Master title style</a:t>
            </a:r>
            <a:endParaRPr lang="en-US"/>
          </a:p>
        </p:txBody>
      </p:sp>
      <p:sp>
        <p:nvSpPr>
          <p:cNvPr id="3" name="Rectangle 202"/>
          <p:cNvSpPr>
            <a:spLocks noGrp="1" noChangeArrowheads="1"/>
          </p:cNvSpPr>
          <p:nvPr>
            <p:ph type="sldNum" sz="quarter" idx="10"/>
          </p:nvPr>
        </p:nvSpPr>
        <p:spPr>
          <a:ln/>
        </p:spPr>
        <p:txBody>
          <a:bodyPr/>
          <a:lstStyle>
            <a:lvl1pPr>
              <a:defRPr/>
            </a:lvl1pPr>
          </a:lstStyle>
          <a:p>
            <a:pPr>
              <a:defRPr/>
            </a:pPr>
            <a:fld id="{1EAD4C99-ECE4-4D80-A461-21729846FA3B}" type="slidenum">
              <a:rPr lang="en-US"/>
              <a:pPr>
                <a:defRPr/>
              </a:pPr>
              <a:t>‹#›</a:t>
            </a:fld>
            <a:endParaRPr lang="en-US" dirty="0"/>
          </a:p>
        </p:txBody>
      </p:sp>
    </p:spTree>
    <p:extLst>
      <p:ext uri="{BB962C8B-B14F-4D97-AF65-F5344CB8AC3E}">
        <p14:creationId xmlns:p14="http://schemas.microsoft.com/office/powerpoint/2010/main" val="138303720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
          <p:cNvSpPr>
            <a:spLocks noGrp="1" noChangeArrowheads="1"/>
          </p:cNvSpPr>
          <p:nvPr>
            <p:ph type="sldNum" sz="quarter" idx="10"/>
          </p:nvPr>
        </p:nvSpPr>
        <p:spPr>
          <a:ln/>
        </p:spPr>
        <p:txBody>
          <a:bodyPr/>
          <a:lstStyle>
            <a:lvl1pPr>
              <a:defRPr/>
            </a:lvl1pPr>
          </a:lstStyle>
          <a:p>
            <a:pPr>
              <a:defRPr/>
            </a:pPr>
            <a:fld id="{605F0397-9CF4-4B0D-B339-477C1D1488FE}" type="slidenum">
              <a:rPr lang="en-US"/>
              <a:pPr>
                <a:defRPr/>
              </a:pPr>
              <a:t>‹#›</a:t>
            </a:fld>
            <a:endParaRPr lang="en-US" dirty="0"/>
          </a:p>
        </p:txBody>
      </p:sp>
    </p:spTree>
    <p:extLst>
      <p:ext uri="{BB962C8B-B14F-4D97-AF65-F5344CB8AC3E}">
        <p14:creationId xmlns:p14="http://schemas.microsoft.com/office/powerpoint/2010/main" val="20912799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CE066598-E612-40E6-9C59-439D0AA070A0}" type="slidenum">
              <a:rPr lang="en-US"/>
              <a:pPr>
                <a:defRPr/>
              </a:pPr>
              <a:t>‹#›</a:t>
            </a:fld>
            <a:endParaRPr lang="en-US" dirty="0"/>
          </a:p>
        </p:txBody>
      </p:sp>
    </p:spTree>
    <p:extLst>
      <p:ext uri="{BB962C8B-B14F-4D97-AF65-F5344CB8AC3E}">
        <p14:creationId xmlns:p14="http://schemas.microsoft.com/office/powerpoint/2010/main" val="109543699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5037ABE0-BE2B-4CE6-ABA4-F736B3DD5A21}" type="slidenum">
              <a:rPr lang="en-US"/>
              <a:pPr>
                <a:defRPr/>
              </a:pPr>
              <a:t>‹#›</a:t>
            </a:fld>
            <a:endParaRPr lang="en-US" dirty="0"/>
          </a:p>
        </p:txBody>
      </p:sp>
    </p:spTree>
    <p:extLst>
      <p:ext uri="{BB962C8B-B14F-4D97-AF65-F5344CB8AC3E}">
        <p14:creationId xmlns:p14="http://schemas.microsoft.com/office/powerpoint/2010/main" val="38402734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cstate="screen"/>
          <a:srcRect/>
          <a:stretch>
            <a:fillRect/>
          </a:stretch>
        </p:blipFill>
        <p:spPr bwMode="auto">
          <a:xfrm>
            <a:off x="0" y="846138"/>
            <a:ext cx="9144000" cy="6011862"/>
          </a:xfrm>
          <a:prstGeom prst="rect">
            <a:avLst/>
          </a:prstGeom>
          <a:noFill/>
          <a:ln w="9525">
            <a:noFill/>
            <a:miter lim="800000"/>
            <a:headEnd/>
            <a:tailEnd/>
          </a:ln>
        </p:spPr>
      </p:pic>
      <p:sp>
        <p:nvSpPr>
          <p:cNvPr id="13320"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13514" name="Rectangle 202"/>
          <p:cNvSpPr>
            <a:spLocks noGrp="1" noChangeArrowheads="1"/>
          </p:cNvSpPr>
          <p:nvPr>
            <p:ph type="sldNum" sz="quarter" idx="4"/>
          </p:nvPr>
        </p:nvSpPr>
        <p:spPr bwMode="auto">
          <a:xfrm>
            <a:off x="6759575" y="61499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rgbClr val="000000"/>
                </a:solidFill>
                <a:latin typeface="Arial" charset="0"/>
              </a:defRPr>
            </a:lvl1pPr>
          </a:lstStyle>
          <a:p>
            <a:pPr fontAlgn="base">
              <a:spcBef>
                <a:spcPct val="0"/>
              </a:spcBef>
              <a:spcAft>
                <a:spcPct val="0"/>
              </a:spcAft>
              <a:defRPr/>
            </a:pPr>
            <a:fld id="{0B607941-3D76-4C9D-B8CE-212022800AAB}" type="slidenum">
              <a:rPr lang="en-US"/>
              <a:pPr fontAlgn="base">
                <a:spcBef>
                  <a:spcPct val="0"/>
                </a:spcBef>
                <a:spcAft>
                  <a:spcPct val="0"/>
                </a:spcAft>
                <a:defRPr/>
              </a:pPr>
              <a:t>‹#›</a:t>
            </a:fld>
            <a:endParaRPr lang="en-US" dirty="0"/>
          </a:p>
        </p:txBody>
      </p:sp>
      <p:sp>
        <p:nvSpPr>
          <p:cNvPr id="8" name="Rectangle 7"/>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1030" name="Picture 202"/>
          <p:cNvPicPr>
            <a:picLocks noChangeAspect="1" noChangeArrowheads="1"/>
          </p:cNvPicPr>
          <p:nvPr userDrawn="1"/>
        </p:nvPicPr>
        <p:blipFill>
          <a:blip r:embed="rId15" cstate="screen"/>
          <a:srcRect/>
          <a:stretch>
            <a:fillRect/>
          </a:stretch>
        </p:blipFill>
        <p:spPr bwMode="auto">
          <a:xfrm>
            <a:off x="8289925" y="98425"/>
            <a:ext cx="774700" cy="639763"/>
          </a:xfrm>
          <a:prstGeom prst="rect">
            <a:avLst/>
          </a:prstGeom>
          <a:noFill/>
          <a:ln w="9525">
            <a:noFill/>
            <a:miter lim="800000"/>
            <a:headEnd/>
            <a:tailEnd/>
          </a:ln>
        </p:spPr>
      </p:pic>
    </p:spTree>
    <p:extLst>
      <p:ext uri="{BB962C8B-B14F-4D97-AF65-F5344CB8AC3E}">
        <p14:creationId xmlns:p14="http://schemas.microsoft.com/office/powerpoint/2010/main" val="250648652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ransition/>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200" algn="l" rtl="0" fontAlgn="base">
        <a:lnSpc>
          <a:spcPct val="85000"/>
        </a:lnSpc>
        <a:spcBef>
          <a:spcPct val="0"/>
        </a:spcBef>
        <a:spcAft>
          <a:spcPct val="0"/>
        </a:spcAft>
        <a:defRPr sz="3200" b="1">
          <a:solidFill>
            <a:schemeClr val="accent2"/>
          </a:solidFill>
          <a:latin typeface="Arial" charset="0"/>
        </a:defRPr>
      </a:lvl6pPr>
      <a:lvl7pPr marL="914400" algn="l" rtl="0" fontAlgn="base">
        <a:lnSpc>
          <a:spcPct val="85000"/>
        </a:lnSpc>
        <a:spcBef>
          <a:spcPct val="0"/>
        </a:spcBef>
        <a:spcAft>
          <a:spcPct val="0"/>
        </a:spcAft>
        <a:defRPr sz="3200" b="1">
          <a:solidFill>
            <a:schemeClr val="accent2"/>
          </a:solidFill>
          <a:latin typeface="Arial" charset="0"/>
        </a:defRPr>
      </a:lvl7pPr>
      <a:lvl8pPr marL="1371600" algn="l" rtl="0" fontAlgn="base">
        <a:lnSpc>
          <a:spcPct val="85000"/>
        </a:lnSpc>
        <a:spcBef>
          <a:spcPct val="0"/>
        </a:spcBef>
        <a:spcAft>
          <a:spcPct val="0"/>
        </a:spcAft>
        <a:defRPr sz="3200" b="1">
          <a:solidFill>
            <a:schemeClr val="accent2"/>
          </a:solidFill>
          <a:latin typeface="Arial" charset="0"/>
        </a:defRPr>
      </a:lvl8pPr>
      <a:lvl9pPr marL="1828800" algn="l" rtl="0" fontAlgn="base">
        <a:lnSpc>
          <a:spcPct val="85000"/>
        </a:lnSpc>
        <a:spcBef>
          <a:spcPct val="0"/>
        </a:spcBef>
        <a:spcAft>
          <a:spcPct val="0"/>
        </a:spcAft>
        <a:defRPr sz="3200" b="1">
          <a:solidFill>
            <a:schemeClr val="accent2"/>
          </a:solidFill>
          <a:latin typeface="Arial" charset="0"/>
        </a:defRPr>
      </a:lvl9pPr>
    </p:titleStyle>
    <p:body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2"/>
          <p:cNvSpPr>
            <a:spLocks noChangeArrowheads="1"/>
          </p:cNvSpPr>
          <p:nvPr/>
        </p:nvSpPr>
        <p:spPr bwMode="auto">
          <a:xfrm>
            <a:off x="163513" y="0"/>
            <a:ext cx="69246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fontAlgn="base" hangingPunct="0">
              <a:spcBef>
                <a:spcPct val="0"/>
              </a:spcBef>
              <a:spcAft>
                <a:spcPct val="0"/>
              </a:spcAft>
            </a:pPr>
            <a:r>
              <a:rPr lang="en-US" sz="2800" b="1" i="1" dirty="0" smtClean="0">
                <a:solidFill>
                  <a:schemeClr val="accent1">
                    <a:lumMod val="90000"/>
                  </a:schemeClr>
                </a:solidFill>
              </a:rPr>
              <a:t>“Blue” </a:t>
            </a:r>
            <a:r>
              <a:rPr lang="en-US" sz="2800" b="1" i="1" dirty="0" smtClean="0">
                <a:solidFill>
                  <a:srgbClr val="FFFFFF"/>
                </a:solidFill>
              </a:rPr>
              <a:t>Carbon Monitoring System</a:t>
            </a:r>
            <a:endParaRPr lang="en-US" sz="2800" b="1" i="1" dirty="0">
              <a:solidFill>
                <a:srgbClr val="FFFFFF"/>
              </a:solidFill>
            </a:endParaRPr>
          </a:p>
        </p:txBody>
      </p:sp>
      <p:sp>
        <p:nvSpPr>
          <p:cNvPr id="2" name="TextBox 1"/>
          <p:cNvSpPr txBox="1"/>
          <p:nvPr/>
        </p:nvSpPr>
        <p:spPr>
          <a:xfrm>
            <a:off x="228600" y="1032048"/>
            <a:ext cx="8763000" cy="1200329"/>
          </a:xfrm>
          <a:prstGeom prst="rect">
            <a:avLst/>
          </a:prstGeom>
          <a:noFill/>
        </p:spPr>
        <p:txBody>
          <a:bodyPr wrap="square" rtlCol="0">
            <a:spAutoFit/>
          </a:bodyPr>
          <a:lstStyle/>
          <a:p>
            <a:r>
              <a:rPr lang="en-US" dirty="0" smtClean="0"/>
              <a:t>Linking</a:t>
            </a:r>
            <a:r>
              <a:rPr lang="en-US" dirty="0"/>
              <a:t> Satellite and Soil Data to Validate Coastal Wetland 'Blue Carbon' Inventories: </a:t>
            </a:r>
            <a:r>
              <a:rPr lang="en-US" dirty="0" err="1"/>
              <a:t>Upscaled</a:t>
            </a:r>
            <a:r>
              <a:rPr lang="en-US" dirty="0"/>
              <a:t> Support for Developing MRV and REDD+ </a:t>
            </a:r>
            <a:r>
              <a:rPr lang="en-US" dirty="0" smtClean="0"/>
              <a:t>Protocols (October 2014-17)</a:t>
            </a:r>
          </a:p>
          <a:p>
            <a:endParaRPr lang="en-US" dirty="0"/>
          </a:p>
          <a:p>
            <a:r>
              <a:rPr lang="en-US" dirty="0" smtClean="0"/>
              <a:t>Lead PI: </a:t>
            </a:r>
            <a:r>
              <a:rPr lang="en-US" dirty="0" err="1"/>
              <a:t>Lisamarie</a:t>
            </a:r>
            <a:r>
              <a:rPr lang="en-US" dirty="0"/>
              <a:t> </a:t>
            </a:r>
            <a:r>
              <a:rPr lang="en-US" dirty="0" smtClean="0"/>
              <a:t>Windham-Myers (18 Science PIs, all but 1 PhD)</a:t>
            </a:r>
            <a:endParaRPr lang="en-US" dirty="0"/>
          </a:p>
        </p:txBody>
      </p:sp>
      <p:sp>
        <p:nvSpPr>
          <p:cNvPr id="3" name="TextBox 2"/>
          <p:cNvSpPr txBox="1"/>
          <p:nvPr/>
        </p:nvSpPr>
        <p:spPr>
          <a:xfrm>
            <a:off x="163513" y="2286000"/>
            <a:ext cx="4789487" cy="4524315"/>
          </a:xfrm>
          <a:prstGeom prst="rect">
            <a:avLst/>
          </a:prstGeom>
          <a:noFill/>
        </p:spPr>
        <p:txBody>
          <a:bodyPr wrap="square" rtlCol="0">
            <a:spAutoFit/>
          </a:bodyPr>
          <a:lstStyle/>
          <a:p>
            <a:r>
              <a:rPr lang="en-US" dirty="0" smtClean="0"/>
              <a:t>Federal</a:t>
            </a:r>
          </a:p>
          <a:p>
            <a:endParaRPr lang="en-US" dirty="0" smtClean="0"/>
          </a:p>
          <a:p>
            <a:r>
              <a:rPr lang="en-US" dirty="0" smtClean="0"/>
              <a:t>USGS		Brian </a:t>
            </a:r>
            <a:r>
              <a:rPr lang="en-US" dirty="0" err="1" smtClean="0"/>
              <a:t>Bergamaschi</a:t>
            </a:r>
            <a:endParaRPr lang="en-US" dirty="0" smtClean="0"/>
          </a:p>
          <a:p>
            <a:r>
              <a:rPr lang="en-US" dirty="0"/>
              <a:t>	</a:t>
            </a:r>
            <a:r>
              <a:rPr lang="en-US" dirty="0" smtClean="0"/>
              <a:t>	Kristin </a:t>
            </a:r>
            <a:r>
              <a:rPr lang="en-US" dirty="0"/>
              <a:t>Byrd</a:t>
            </a:r>
            <a:endParaRPr lang="en-US" dirty="0" smtClean="0"/>
          </a:p>
          <a:p>
            <a:r>
              <a:rPr lang="en-US" dirty="0" smtClean="0"/>
              <a:t>		Judith Drexler</a:t>
            </a:r>
          </a:p>
          <a:p>
            <a:r>
              <a:rPr lang="en-US" dirty="0"/>
              <a:t>	</a:t>
            </a:r>
            <a:r>
              <a:rPr lang="en-US" dirty="0" smtClean="0"/>
              <a:t>	Kevin </a:t>
            </a:r>
            <a:r>
              <a:rPr lang="en-US" dirty="0" err="1" smtClean="0"/>
              <a:t>Kroeger</a:t>
            </a:r>
            <a:endParaRPr lang="en-US" dirty="0" smtClean="0"/>
          </a:p>
          <a:p>
            <a:r>
              <a:rPr lang="en-US" dirty="0"/>
              <a:t>	</a:t>
            </a:r>
            <a:r>
              <a:rPr lang="en-US" dirty="0" smtClean="0"/>
              <a:t>	John </a:t>
            </a:r>
            <a:r>
              <a:rPr lang="en-US" dirty="0" err="1" smtClean="0"/>
              <a:t>Takekawa</a:t>
            </a:r>
            <a:endParaRPr lang="en-US" dirty="0" smtClean="0"/>
          </a:p>
          <a:p>
            <a:r>
              <a:rPr lang="en-US" dirty="0" smtClean="0"/>
              <a:t>		Isa Woo</a:t>
            </a:r>
          </a:p>
          <a:p>
            <a:endParaRPr lang="en-US" dirty="0" smtClean="0"/>
          </a:p>
          <a:p>
            <a:r>
              <a:rPr lang="en-US" dirty="0" smtClean="0"/>
              <a:t>NOAA-NERR	Matt </a:t>
            </a:r>
            <a:r>
              <a:rPr lang="en-US" dirty="0" err="1" smtClean="0"/>
              <a:t>Ferner</a:t>
            </a:r>
            <a:endParaRPr lang="en-US" dirty="0" smtClean="0"/>
          </a:p>
          <a:p>
            <a:endParaRPr lang="en-US" dirty="0" smtClean="0"/>
          </a:p>
          <a:p>
            <a:r>
              <a:rPr lang="en-US" dirty="0" smtClean="0"/>
              <a:t>Smithsonian 	Pat </a:t>
            </a:r>
            <a:r>
              <a:rPr lang="en-US" dirty="0" err="1" smtClean="0"/>
              <a:t>Megonigal</a:t>
            </a:r>
            <a:endParaRPr lang="en-US" dirty="0" smtClean="0"/>
          </a:p>
          <a:p>
            <a:r>
              <a:rPr lang="en-US" dirty="0"/>
              <a:t>	</a:t>
            </a:r>
            <a:r>
              <a:rPr lang="en-US" dirty="0" smtClean="0"/>
              <a:t>	Don Weller</a:t>
            </a:r>
          </a:p>
          <a:p>
            <a:r>
              <a:rPr lang="en-US" dirty="0"/>
              <a:t>	</a:t>
            </a:r>
            <a:r>
              <a:rPr lang="en-US" dirty="0" smtClean="0"/>
              <a:t>	Lisa </a:t>
            </a:r>
            <a:r>
              <a:rPr lang="en-US" dirty="0" err="1" smtClean="0"/>
              <a:t>Schile</a:t>
            </a:r>
            <a:endParaRPr lang="en-US" dirty="0" smtClean="0"/>
          </a:p>
          <a:p>
            <a:endParaRPr lang="en-US" dirty="0" smtClean="0"/>
          </a:p>
          <a:p>
            <a:r>
              <a:rPr lang="en-US" dirty="0" smtClean="0"/>
              <a:t>NASA-JPL	Marc </a:t>
            </a:r>
            <a:r>
              <a:rPr lang="en-US" dirty="0" err="1" smtClean="0"/>
              <a:t>Simard</a:t>
            </a:r>
            <a:endParaRPr lang="en-US" dirty="0" smtClean="0"/>
          </a:p>
        </p:txBody>
      </p:sp>
      <p:sp>
        <p:nvSpPr>
          <p:cNvPr id="8" name="TextBox 7"/>
          <p:cNvSpPr txBox="1"/>
          <p:nvPr/>
        </p:nvSpPr>
        <p:spPr>
          <a:xfrm>
            <a:off x="4267200" y="2286000"/>
            <a:ext cx="4953000" cy="2585323"/>
          </a:xfrm>
          <a:prstGeom prst="rect">
            <a:avLst/>
          </a:prstGeom>
          <a:noFill/>
        </p:spPr>
        <p:txBody>
          <a:bodyPr wrap="square" rtlCol="0">
            <a:spAutoFit/>
          </a:bodyPr>
          <a:lstStyle/>
          <a:p>
            <a:r>
              <a:rPr lang="en-US" dirty="0" smtClean="0"/>
              <a:t>Non Federal</a:t>
            </a:r>
          </a:p>
          <a:p>
            <a:endParaRPr lang="en-US" dirty="0" smtClean="0"/>
          </a:p>
          <a:p>
            <a:r>
              <a:rPr lang="en-US" dirty="0" smtClean="0"/>
              <a:t>U. South Carolina		Jim Morris</a:t>
            </a:r>
          </a:p>
          <a:p>
            <a:r>
              <a:rPr lang="en-US" dirty="0" smtClean="0"/>
              <a:t>U. Maryland/NOAA	Ariana Sutton-Grier</a:t>
            </a:r>
          </a:p>
          <a:p>
            <a:r>
              <a:rPr lang="en-US" dirty="0" smtClean="0"/>
              <a:t>U. San Francisco		John Callaway</a:t>
            </a:r>
          </a:p>
          <a:p>
            <a:r>
              <a:rPr lang="en-US" dirty="0" smtClean="0"/>
              <a:t>Florida Intl. U.		Tiffany </a:t>
            </a:r>
            <a:r>
              <a:rPr lang="en-US" dirty="0" err="1" smtClean="0"/>
              <a:t>Troxler</a:t>
            </a:r>
            <a:endParaRPr lang="en-US" dirty="0" smtClean="0"/>
          </a:p>
          <a:p>
            <a:r>
              <a:rPr lang="en-US" dirty="0" smtClean="0"/>
              <a:t>Texas A&amp;M U.		Rusty </a:t>
            </a:r>
            <a:r>
              <a:rPr lang="en-US" dirty="0" err="1" smtClean="0"/>
              <a:t>Feagin</a:t>
            </a:r>
            <a:endParaRPr lang="en-US" dirty="0" smtClean="0"/>
          </a:p>
          <a:p>
            <a:r>
              <a:rPr lang="en-US" dirty="0" smtClean="0"/>
              <a:t>Independent</a:t>
            </a:r>
            <a:r>
              <a:rPr lang="en-US" dirty="0" smtClean="0"/>
              <a:t>		Stephen Crooks				</a:t>
            </a:r>
            <a:r>
              <a:rPr lang="en-US" dirty="0"/>
              <a:t>	</a:t>
            </a:r>
            <a:endParaRPr lang="en-US" dirty="0" smtClean="0"/>
          </a:p>
        </p:txBody>
      </p:sp>
      <p:cxnSp>
        <p:nvCxnSpPr>
          <p:cNvPr id="9" name="Straight Connector 8"/>
          <p:cNvCxnSpPr/>
          <p:nvPr/>
        </p:nvCxnSpPr>
        <p:spPr>
          <a:xfrm>
            <a:off x="228600" y="2667000"/>
            <a:ext cx="8610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1570" y="173271"/>
            <a:ext cx="1180701" cy="488482"/>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7200" y="4507338"/>
            <a:ext cx="4563920" cy="2302977"/>
          </a:xfrm>
          <a:prstGeom prst="rect">
            <a:avLst/>
          </a:prstGeom>
        </p:spPr>
      </p:pic>
    </p:spTree>
    <p:extLst>
      <p:ext uri="{BB962C8B-B14F-4D97-AF65-F5344CB8AC3E}">
        <p14:creationId xmlns:p14="http://schemas.microsoft.com/office/powerpoint/2010/main" val="3717071213"/>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2"/>
          <p:cNvSpPr>
            <a:spLocks noChangeArrowheads="1"/>
          </p:cNvSpPr>
          <p:nvPr/>
        </p:nvSpPr>
        <p:spPr bwMode="auto">
          <a:xfrm>
            <a:off x="163513" y="0"/>
            <a:ext cx="69246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fontAlgn="base" hangingPunct="0">
              <a:spcBef>
                <a:spcPct val="0"/>
              </a:spcBef>
              <a:spcAft>
                <a:spcPct val="0"/>
              </a:spcAft>
            </a:pPr>
            <a:r>
              <a:rPr lang="en-US" sz="2800" b="1" i="1" dirty="0" smtClean="0">
                <a:solidFill>
                  <a:schemeClr val="accent1">
                    <a:lumMod val="90000"/>
                  </a:schemeClr>
                </a:solidFill>
              </a:rPr>
              <a:t>“Blue” </a:t>
            </a:r>
            <a:r>
              <a:rPr lang="en-US" sz="2800" b="1" i="1" dirty="0" smtClean="0">
                <a:solidFill>
                  <a:srgbClr val="FFFFFF"/>
                </a:solidFill>
              </a:rPr>
              <a:t>Carbon Monitoring System</a:t>
            </a:r>
            <a:endParaRPr lang="en-US" sz="2800" b="1" i="1" dirty="0">
              <a:solidFill>
                <a:srgbClr val="FFFFFF"/>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1570" y="173271"/>
            <a:ext cx="1180701" cy="48848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5866" y="1143000"/>
            <a:ext cx="516792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513" y="1219201"/>
            <a:ext cx="383344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4114800" y="2781301"/>
            <a:ext cx="762000" cy="41909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2000"/>
                    </a14:imgEffect>
                  </a14:imgLayer>
                </a14:imgProps>
              </a:ext>
              <a:ext uri="{28A0092B-C50C-407E-A947-70E740481C1C}">
                <a14:useLocalDpi xmlns:a14="http://schemas.microsoft.com/office/drawing/2010/main" val="0"/>
              </a:ext>
            </a:extLst>
          </a:blip>
          <a:srcRect/>
          <a:stretch>
            <a:fillRect/>
          </a:stretch>
        </p:blipFill>
        <p:spPr bwMode="auto">
          <a:xfrm>
            <a:off x="457200" y="4114800"/>
            <a:ext cx="8306904"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 y="4343400"/>
            <a:ext cx="9143999" cy="1938992"/>
          </a:xfrm>
          <a:prstGeom prst="rect">
            <a:avLst/>
          </a:prstGeom>
          <a:noFill/>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rPr>
              <a:t>Can coastal LULC data be used for national GHG inventory?</a:t>
            </a:r>
          </a:p>
          <a:p>
            <a:pPr algn="ctr"/>
            <a:r>
              <a:rPr lang="en-US" sz="2400" dirty="0" smtClean="0">
                <a:solidFill>
                  <a:srgbClr val="FFFF00"/>
                </a:solidFill>
                <a:effectLst>
                  <a:outerShdw blurRad="38100" dist="38100" dir="2700000" algn="tl">
                    <a:srgbClr val="000000">
                      <a:alpha val="43137"/>
                    </a:srgbClr>
                  </a:outerShdw>
                </a:effectLst>
              </a:rPr>
              <a:t>(IPCC, stock change from 1990 to current)</a:t>
            </a:r>
          </a:p>
          <a:p>
            <a:pPr algn="ctr"/>
            <a:endParaRPr lang="en-US" sz="2400" dirty="0" smtClean="0">
              <a:solidFill>
                <a:srgbClr val="FFFF00"/>
              </a:solidFill>
              <a:effectLst>
                <a:outerShdw blurRad="38100" dist="38100" dir="2700000" algn="tl">
                  <a:srgbClr val="000000">
                    <a:alpha val="43137"/>
                  </a:srgbClr>
                </a:outerShdw>
              </a:effectLst>
            </a:endParaRPr>
          </a:p>
          <a:p>
            <a:pPr algn="ctr"/>
            <a:r>
              <a:rPr lang="en-US" sz="2400" dirty="0" smtClean="0">
                <a:solidFill>
                  <a:srgbClr val="FFFF00"/>
                </a:solidFill>
                <a:effectLst>
                  <a:outerShdw blurRad="38100" dist="38100" dir="2700000" algn="tl">
                    <a:srgbClr val="000000">
                      <a:alpha val="43137"/>
                    </a:srgbClr>
                  </a:outerShdw>
                </a:effectLst>
              </a:rPr>
              <a:t>Can we reduce uncertainty by refining wetland categories?</a:t>
            </a:r>
          </a:p>
          <a:p>
            <a:pPr algn="ctr"/>
            <a:r>
              <a:rPr lang="en-US" sz="2400" dirty="0" smtClean="0">
                <a:solidFill>
                  <a:srgbClr val="FFFF00"/>
                </a:solidFill>
                <a:effectLst>
                  <a:outerShdw blurRad="38100" dist="38100" dir="2700000" algn="tl">
                    <a:srgbClr val="000000">
                      <a:alpha val="43137"/>
                    </a:srgbClr>
                  </a:outerShdw>
                </a:effectLst>
              </a:rPr>
              <a:t>(vegetation type, biomass, elevation, salinity, sediment) </a:t>
            </a:r>
            <a:endParaRPr lang="en-US" sz="24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7935405"/>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2"/>
          <p:cNvSpPr>
            <a:spLocks noChangeArrowheads="1"/>
          </p:cNvSpPr>
          <p:nvPr/>
        </p:nvSpPr>
        <p:spPr bwMode="auto">
          <a:xfrm>
            <a:off x="163513" y="0"/>
            <a:ext cx="69246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fontAlgn="base" hangingPunct="0">
              <a:spcBef>
                <a:spcPct val="0"/>
              </a:spcBef>
              <a:spcAft>
                <a:spcPct val="0"/>
              </a:spcAft>
            </a:pPr>
            <a:r>
              <a:rPr lang="en-US" sz="2800" b="1" i="1" dirty="0" smtClean="0">
                <a:solidFill>
                  <a:schemeClr val="accent1">
                    <a:lumMod val="90000"/>
                  </a:schemeClr>
                </a:solidFill>
              </a:rPr>
              <a:t>“Blue” </a:t>
            </a:r>
            <a:r>
              <a:rPr lang="en-US" sz="2800" b="1" i="1" dirty="0" smtClean="0">
                <a:solidFill>
                  <a:srgbClr val="FFFFFF"/>
                </a:solidFill>
              </a:rPr>
              <a:t>Carbon Monitoring System</a:t>
            </a:r>
            <a:endParaRPr lang="en-US" sz="2800" b="1" i="1" dirty="0">
              <a:solidFill>
                <a:srgbClr val="FFFFFF"/>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1570" y="173271"/>
            <a:ext cx="1180701" cy="488482"/>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1066800" y="1298369"/>
            <a:ext cx="7657378" cy="5410200"/>
          </a:xfrm>
          <a:prstGeom prst="rect">
            <a:avLst/>
          </a:prstGeom>
        </p:spPr>
      </p:pic>
      <p:grpSp>
        <p:nvGrpSpPr>
          <p:cNvPr id="10" name="Group 9"/>
          <p:cNvGrpSpPr/>
          <p:nvPr/>
        </p:nvGrpSpPr>
        <p:grpSpPr>
          <a:xfrm>
            <a:off x="392112" y="3984992"/>
            <a:ext cx="4102363" cy="2555557"/>
            <a:chOff x="2133600" y="3386326"/>
            <a:chExt cx="5151584" cy="3471674"/>
          </a:xfrm>
        </p:grpSpPr>
        <p:pic>
          <p:nvPicPr>
            <p:cNvPr id="13" name="Picture 1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133600" y="3386326"/>
              <a:ext cx="5105402" cy="3471674"/>
            </a:xfrm>
            <a:prstGeom prst="rect">
              <a:avLst/>
            </a:prstGeom>
          </p:spPr>
        </p:pic>
        <p:sp>
          <p:nvSpPr>
            <p:cNvPr id="15" name="TextBox 14"/>
            <p:cNvSpPr txBox="1"/>
            <p:nvPr/>
          </p:nvSpPr>
          <p:spPr>
            <a:xfrm>
              <a:off x="2743200" y="5331023"/>
              <a:ext cx="990600" cy="307777"/>
            </a:xfrm>
            <a:prstGeom prst="rect">
              <a:avLst/>
            </a:prstGeom>
            <a:noFill/>
          </p:spPr>
          <p:txBody>
            <a:bodyPr wrap="square" rtlCol="0">
              <a:spAutoFit/>
            </a:bodyPr>
            <a:lstStyle/>
            <a:p>
              <a:r>
                <a:rPr lang="en-US" sz="1400" dirty="0" smtClean="0">
                  <a:solidFill>
                    <a:prstClr val="black"/>
                  </a:solidFill>
                </a:rPr>
                <a:t>0.5 mm/y</a:t>
              </a:r>
              <a:endParaRPr lang="en-US" sz="1400" dirty="0">
                <a:solidFill>
                  <a:prstClr val="black"/>
                </a:solidFill>
              </a:endParaRPr>
            </a:p>
          </p:txBody>
        </p:sp>
        <p:sp>
          <p:nvSpPr>
            <p:cNvPr id="16" name="TextBox 15"/>
            <p:cNvSpPr txBox="1"/>
            <p:nvPr/>
          </p:nvSpPr>
          <p:spPr>
            <a:xfrm>
              <a:off x="3649005" y="5188923"/>
              <a:ext cx="1245620" cy="961649"/>
            </a:xfrm>
            <a:prstGeom prst="rect">
              <a:avLst/>
            </a:prstGeom>
            <a:noFill/>
          </p:spPr>
          <p:txBody>
            <a:bodyPr wrap="square" rtlCol="0">
              <a:spAutoFit/>
            </a:bodyPr>
            <a:lstStyle/>
            <a:p>
              <a:pPr algn="ctr"/>
              <a:r>
                <a:rPr lang="en-US" sz="1200" dirty="0" smtClean="0">
                  <a:solidFill>
                    <a:prstClr val="black"/>
                  </a:solidFill>
                </a:rPr>
                <a:t>Tide gauge</a:t>
              </a:r>
            </a:p>
            <a:p>
              <a:pPr algn="ctr"/>
              <a:r>
                <a:rPr lang="en-US" sz="1400" dirty="0" smtClean="0">
                  <a:solidFill>
                    <a:prstClr val="black"/>
                  </a:solidFill>
                </a:rPr>
                <a:t>1.7 mm/y</a:t>
              </a:r>
            </a:p>
            <a:p>
              <a:pPr algn="ctr"/>
              <a:endParaRPr lang="en-US" sz="1400" dirty="0">
                <a:solidFill>
                  <a:prstClr val="black"/>
                </a:solidFill>
              </a:endParaRPr>
            </a:p>
          </p:txBody>
        </p:sp>
        <p:sp>
          <p:nvSpPr>
            <p:cNvPr id="17" name="TextBox 16"/>
            <p:cNvSpPr txBox="1"/>
            <p:nvPr/>
          </p:nvSpPr>
          <p:spPr>
            <a:xfrm>
              <a:off x="4703247" y="4623228"/>
              <a:ext cx="1219200" cy="668974"/>
            </a:xfrm>
            <a:prstGeom prst="rect">
              <a:avLst/>
            </a:prstGeom>
            <a:noFill/>
          </p:spPr>
          <p:txBody>
            <a:bodyPr wrap="square" rtlCol="0">
              <a:spAutoFit/>
            </a:bodyPr>
            <a:lstStyle/>
            <a:p>
              <a:pPr algn="ctr"/>
              <a:r>
                <a:rPr lang="en-US" sz="1200" dirty="0" smtClean="0">
                  <a:solidFill>
                    <a:prstClr val="black"/>
                  </a:solidFill>
                </a:rPr>
                <a:t>Satellite</a:t>
              </a:r>
            </a:p>
            <a:p>
              <a:pPr algn="ctr"/>
              <a:r>
                <a:rPr lang="en-US" sz="1400" dirty="0" smtClean="0">
                  <a:solidFill>
                    <a:prstClr val="black"/>
                  </a:solidFill>
                </a:rPr>
                <a:t>3.2 mm/y</a:t>
              </a:r>
              <a:endParaRPr lang="en-US" sz="1400" dirty="0">
                <a:solidFill>
                  <a:prstClr val="black"/>
                </a:solidFill>
              </a:endParaRPr>
            </a:p>
          </p:txBody>
        </p:sp>
        <p:sp>
          <p:nvSpPr>
            <p:cNvPr id="18" name="TextBox 17"/>
            <p:cNvSpPr txBox="1"/>
            <p:nvPr/>
          </p:nvSpPr>
          <p:spPr>
            <a:xfrm>
              <a:off x="5922447" y="4957714"/>
              <a:ext cx="1362737" cy="668974"/>
            </a:xfrm>
            <a:prstGeom prst="rect">
              <a:avLst/>
            </a:prstGeom>
            <a:noFill/>
          </p:spPr>
          <p:txBody>
            <a:bodyPr wrap="square" rtlCol="0">
              <a:spAutoFit/>
            </a:bodyPr>
            <a:lstStyle/>
            <a:p>
              <a:pPr algn="ctr"/>
              <a:r>
                <a:rPr lang="en-US" sz="1200" dirty="0" err="1" smtClean="0">
                  <a:solidFill>
                    <a:prstClr val="black"/>
                  </a:solidFill>
                </a:rPr>
                <a:t>Avg</a:t>
              </a:r>
              <a:endParaRPr lang="en-US" sz="1200" dirty="0" smtClean="0">
                <a:solidFill>
                  <a:prstClr val="black"/>
                </a:solidFill>
              </a:endParaRPr>
            </a:p>
            <a:p>
              <a:pPr algn="ctr"/>
              <a:r>
                <a:rPr lang="en-US" sz="1400" dirty="0" smtClean="0">
                  <a:solidFill>
                    <a:prstClr val="black"/>
                  </a:solidFill>
                </a:rPr>
                <a:t> 8 mm/y</a:t>
              </a:r>
              <a:endParaRPr lang="en-US" sz="1400" dirty="0">
                <a:solidFill>
                  <a:prstClr val="black"/>
                </a:solidFill>
              </a:endParaRPr>
            </a:p>
          </p:txBody>
        </p:sp>
        <p:sp>
          <p:nvSpPr>
            <p:cNvPr id="19" name="TextBox 18"/>
            <p:cNvSpPr txBox="1"/>
            <p:nvPr/>
          </p:nvSpPr>
          <p:spPr>
            <a:xfrm>
              <a:off x="5468758" y="3801835"/>
              <a:ext cx="1488812" cy="668974"/>
            </a:xfrm>
            <a:prstGeom prst="rect">
              <a:avLst/>
            </a:prstGeom>
            <a:noFill/>
          </p:spPr>
          <p:txBody>
            <a:bodyPr wrap="square" rtlCol="0">
              <a:spAutoFit/>
            </a:bodyPr>
            <a:lstStyle/>
            <a:p>
              <a:pPr algn="ctr"/>
              <a:r>
                <a:rPr lang="en-US" sz="1200" dirty="0" smtClean="0">
                  <a:solidFill>
                    <a:prstClr val="black"/>
                  </a:solidFill>
                </a:rPr>
                <a:t>High</a:t>
              </a:r>
            </a:p>
            <a:p>
              <a:pPr algn="ctr"/>
              <a:r>
                <a:rPr lang="en-US" sz="1400" dirty="0" smtClean="0">
                  <a:solidFill>
                    <a:prstClr val="black"/>
                  </a:solidFill>
                </a:rPr>
                <a:t>14 mm/y</a:t>
              </a:r>
              <a:endParaRPr lang="en-US" sz="1400" dirty="0">
                <a:solidFill>
                  <a:prstClr val="black"/>
                </a:solidFill>
              </a:endParaRPr>
            </a:p>
          </p:txBody>
        </p:sp>
      </p:grpSp>
      <p:sp>
        <p:nvSpPr>
          <p:cNvPr id="4" name="Rectangle 3"/>
          <p:cNvSpPr/>
          <p:nvPr/>
        </p:nvSpPr>
        <p:spPr>
          <a:xfrm>
            <a:off x="228600" y="835025"/>
            <a:ext cx="9144000" cy="923330"/>
          </a:xfrm>
          <a:prstGeom prst="rect">
            <a:avLst/>
          </a:prstGeom>
        </p:spPr>
        <p:txBody>
          <a:bodyPr wrap="square">
            <a:spAutoFit/>
          </a:bodyPr>
          <a:lstStyle/>
          <a:p>
            <a:r>
              <a:rPr lang="en-US" dirty="0" smtClean="0">
                <a:solidFill>
                  <a:schemeClr val="accent4">
                    <a:lumMod val="95000"/>
                    <a:lumOff val="5000"/>
                  </a:schemeClr>
                </a:solidFill>
              </a:rPr>
              <a:t>Product 1: </a:t>
            </a:r>
            <a:r>
              <a:rPr lang="en-US" u="sng" dirty="0" smtClean="0">
                <a:solidFill>
                  <a:schemeClr val="accent4">
                    <a:lumMod val="95000"/>
                    <a:lumOff val="5000"/>
                  </a:schemeClr>
                </a:solidFill>
              </a:rPr>
              <a:t>National Scale</a:t>
            </a:r>
            <a:r>
              <a:rPr lang="en-US" dirty="0" smtClean="0">
                <a:solidFill>
                  <a:schemeClr val="accent4">
                    <a:lumMod val="95000"/>
                    <a:lumOff val="5000"/>
                  </a:schemeClr>
                </a:solidFill>
              </a:rPr>
              <a:t> </a:t>
            </a:r>
            <a:r>
              <a:rPr lang="en-US" u="sng" dirty="0" smtClean="0">
                <a:solidFill>
                  <a:schemeClr val="accent4">
                    <a:lumMod val="95000"/>
                    <a:lumOff val="5000"/>
                  </a:schemeClr>
                </a:solidFill>
              </a:rPr>
              <a:t>stock-based </a:t>
            </a:r>
            <a:r>
              <a:rPr lang="en-US" dirty="0" smtClean="0">
                <a:solidFill>
                  <a:schemeClr val="accent4">
                    <a:lumMod val="95000"/>
                    <a:lumOff val="5000"/>
                  </a:schemeClr>
                </a:solidFill>
              </a:rPr>
              <a:t>30m resolution C pool maps (1992-2011) via NOAA’s C-CAP (NLCD) linked </a:t>
            </a:r>
            <a:r>
              <a:rPr lang="en-US" dirty="0">
                <a:solidFill>
                  <a:schemeClr val="accent4">
                    <a:lumMod val="95000"/>
                    <a:lumOff val="5000"/>
                  </a:schemeClr>
                </a:solidFill>
              </a:rPr>
              <a:t>with </a:t>
            </a:r>
            <a:r>
              <a:rPr lang="en-US" dirty="0" smtClean="0">
                <a:solidFill>
                  <a:schemeClr val="accent4">
                    <a:lumMod val="95000"/>
                    <a:lumOff val="5000"/>
                  </a:schemeClr>
                </a:solidFill>
              </a:rPr>
              <a:t>regional SLR and SSURGO </a:t>
            </a:r>
            <a:r>
              <a:rPr lang="en-US" dirty="0">
                <a:solidFill>
                  <a:schemeClr val="accent4">
                    <a:lumMod val="95000"/>
                    <a:lumOff val="5000"/>
                  </a:schemeClr>
                </a:solidFill>
              </a:rPr>
              <a:t>1m soil </a:t>
            </a:r>
            <a:r>
              <a:rPr lang="en-US" dirty="0" smtClean="0">
                <a:solidFill>
                  <a:schemeClr val="accent4">
                    <a:lumMod val="95000"/>
                    <a:lumOff val="5000"/>
                  </a:schemeClr>
                </a:solidFill>
              </a:rPr>
              <a:t>data</a:t>
            </a:r>
            <a:endParaRPr lang="en-US" dirty="0">
              <a:solidFill>
                <a:schemeClr val="accent4">
                  <a:lumMod val="95000"/>
                  <a:lumOff val="5000"/>
                </a:schemeClr>
              </a:solidFill>
            </a:endParaRPr>
          </a:p>
          <a:p>
            <a:endParaRPr lang="en-US" dirty="0">
              <a:solidFill>
                <a:schemeClr val="accent4">
                  <a:lumMod val="95000"/>
                  <a:lumOff val="5000"/>
                </a:schemeClr>
              </a:solidFill>
            </a:endParaRPr>
          </a:p>
        </p:txBody>
      </p:sp>
    </p:spTree>
    <p:extLst>
      <p:ext uri="{BB962C8B-B14F-4D97-AF65-F5344CB8AC3E}">
        <p14:creationId xmlns:p14="http://schemas.microsoft.com/office/powerpoint/2010/main" val="2558908677"/>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2"/>
          <p:cNvSpPr>
            <a:spLocks noChangeArrowheads="1"/>
          </p:cNvSpPr>
          <p:nvPr/>
        </p:nvSpPr>
        <p:spPr bwMode="auto">
          <a:xfrm>
            <a:off x="163513" y="0"/>
            <a:ext cx="69246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fontAlgn="base" hangingPunct="0">
              <a:spcBef>
                <a:spcPct val="0"/>
              </a:spcBef>
              <a:spcAft>
                <a:spcPct val="0"/>
              </a:spcAft>
            </a:pPr>
            <a:r>
              <a:rPr lang="en-US" sz="2800" b="1" i="1" dirty="0" smtClean="0">
                <a:solidFill>
                  <a:schemeClr val="accent1">
                    <a:lumMod val="90000"/>
                  </a:schemeClr>
                </a:solidFill>
              </a:rPr>
              <a:t>“Blue” </a:t>
            </a:r>
            <a:r>
              <a:rPr lang="en-US" sz="2800" b="1" i="1" dirty="0" smtClean="0">
                <a:solidFill>
                  <a:srgbClr val="FFFFFF"/>
                </a:solidFill>
              </a:rPr>
              <a:t>Carbon Monitoring System</a:t>
            </a:r>
            <a:endParaRPr lang="en-US" sz="2800" b="1" i="1" dirty="0">
              <a:solidFill>
                <a:srgbClr val="FFFFFF"/>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1570" y="173271"/>
            <a:ext cx="1180701" cy="488482"/>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1066800" y="1298369"/>
            <a:ext cx="7657378" cy="5410200"/>
          </a:xfrm>
          <a:prstGeom prst="rect">
            <a:avLst/>
          </a:prstGeom>
        </p:spPr>
      </p:pic>
      <p:sp>
        <p:nvSpPr>
          <p:cNvPr id="23" name="Oval 22"/>
          <p:cNvSpPr/>
          <p:nvPr/>
        </p:nvSpPr>
        <p:spPr>
          <a:xfrm>
            <a:off x="4494475" y="3847510"/>
            <a:ext cx="445164" cy="457200"/>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450325" y="3276600"/>
            <a:ext cx="445164" cy="457200"/>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456216" y="3774869"/>
            <a:ext cx="445164" cy="457200"/>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395356" y="4193969"/>
            <a:ext cx="445164" cy="457200"/>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400800" y="4651169"/>
            <a:ext cx="445164" cy="457200"/>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1052" y="4959316"/>
            <a:ext cx="445164" cy="457200"/>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28600" y="835025"/>
            <a:ext cx="9144000" cy="923330"/>
          </a:xfrm>
          <a:prstGeom prst="rect">
            <a:avLst/>
          </a:prstGeom>
        </p:spPr>
        <p:txBody>
          <a:bodyPr wrap="square">
            <a:spAutoFit/>
          </a:bodyPr>
          <a:lstStyle/>
          <a:p>
            <a:r>
              <a:rPr lang="en-US" dirty="0" smtClean="0">
                <a:solidFill>
                  <a:schemeClr val="accent4">
                    <a:lumMod val="95000"/>
                    <a:lumOff val="5000"/>
                  </a:schemeClr>
                </a:solidFill>
              </a:rPr>
              <a:t>Product 1: </a:t>
            </a:r>
            <a:r>
              <a:rPr lang="en-US" u="sng" dirty="0" smtClean="0">
                <a:solidFill>
                  <a:schemeClr val="accent4">
                    <a:lumMod val="95000"/>
                    <a:lumOff val="5000"/>
                  </a:schemeClr>
                </a:solidFill>
              </a:rPr>
              <a:t>National Scale</a:t>
            </a:r>
            <a:r>
              <a:rPr lang="en-US" dirty="0" smtClean="0">
                <a:solidFill>
                  <a:schemeClr val="accent4">
                    <a:lumMod val="95000"/>
                    <a:lumOff val="5000"/>
                  </a:schemeClr>
                </a:solidFill>
              </a:rPr>
              <a:t> </a:t>
            </a:r>
            <a:r>
              <a:rPr lang="en-US" u="sng" dirty="0" smtClean="0">
                <a:solidFill>
                  <a:schemeClr val="accent4">
                    <a:lumMod val="95000"/>
                    <a:lumOff val="5000"/>
                  </a:schemeClr>
                </a:solidFill>
              </a:rPr>
              <a:t>stock-based </a:t>
            </a:r>
            <a:r>
              <a:rPr lang="en-US" dirty="0" smtClean="0">
                <a:solidFill>
                  <a:schemeClr val="accent4">
                    <a:lumMod val="95000"/>
                    <a:lumOff val="5000"/>
                  </a:schemeClr>
                </a:solidFill>
              </a:rPr>
              <a:t>30m resolution C pool maps (1992-2011) via NOAA’s C-CAP (NLCD) linked </a:t>
            </a:r>
            <a:r>
              <a:rPr lang="en-US" dirty="0">
                <a:solidFill>
                  <a:schemeClr val="accent4">
                    <a:lumMod val="95000"/>
                    <a:lumOff val="5000"/>
                  </a:schemeClr>
                </a:solidFill>
              </a:rPr>
              <a:t>with </a:t>
            </a:r>
            <a:r>
              <a:rPr lang="en-US" dirty="0" smtClean="0">
                <a:solidFill>
                  <a:schemeClr val="accent4">
                    <a:lumMod val="95000"/>
                    <a:lumOff val="5000"/>
                  </a:schemeClr>
                </a:solidFill>
              </a:rPr>
              <a:t>regional SLR and SSURGO </a:t>
            </a:r>
            <a:r>
              <a:rPr lang="en-US" dirty="0">
                <a:solidFill>
                  <a:schemeClr val="accent4">
                    <a:lumMod val="95000"/>
                    <a:lumOff val="5000"/>
                  </a:schemeClr>
                </a:solidFill>
              </a:rPr>
              <a:t>1m soil </a:t>
            </a:r>
            <a:r>
              <a:rPr lang="en-US" dirty="0" smtClean="0">
                <a:solidFill>
                  <a:schemeClr val="accent4">
                    <a:lumMod val="95000"/>
                    <a:lumOff val="5000"/>
                  </a:schemeClr>
                </a:solidFill>
              </a:rPr>
              <a:t>data</a:t>
            </a:r>
            <a:endParaRPr lang="en-US" dirty="0">
              <a:solidFill>
                <a:schemeClr val="accent4">
                  <a:lumMod val="95000"/>
                  <a:lumOff val="5000"/>
                </a:schemeClr>
              </a:solidFill>
            </a:endParaRPr>
          </a:p>
          <a:p>
            <a:endParaRPr lang="en-US" dirty="0">
              <a:solidFill>
                <a:schemeClr val="accent4">
                  <a:lumMod val="95000"/>
                  <a:lumOff val="5000"/>
                </a:schemeClr>
              </a:solidFill>
            </a:endParaRPr>
          </a:p>
        </p:txBody>
      </p:sp>
      <p:grpSp>
        <p:nvGrpSpPr>
          <p:cNvPr id="11" name="Group 10"/>
          <p:cNvGrpSpPr/>
          <p:nvPr/>
        </p:nvGrpSpPr>
        <p:grpSpPr>
          <a:xfrm>
            <a:off x="392113" y="3276600"/>
            <a:ext cx="4408487" cy="2971800"/>
            <a:chOff x="163513" y="3276600"/>
            <a:chExt cx="4408487" cy="2971800"/>
          </a:xfrm>
        </p:grpSpPr>
        <p:sp>
          <p:nvSpPr>
            <p:cNvPr id="7" name="Rectangle 6"/>
            <p:cNvSpPr/>
            <p:nvPr/>
          </p:nvSpPr>
          <p:spPr>
            <a:xfrm>
              <a:off x="163513" y="3276600"/>
              <a:ext cx="3951287"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5913" y="5416516"/>
              <a:ext cx="4256087" cy="831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374346" y="3233678"/>
            <a:ext cx="4521143" cy="2862322"/>
          </a:xfrm>
          <a:prstGeom prst="rect">
            <a:avLst/>
          </a:prstGeom>
          <a:noFill/>
        </p:spPr>
        <p:txBody>
          <a:bodyPr wrap="square" rtlCol="0">
            <a:spAutoFit/>
          </a:bodyPr>
          <a:lstStyle/>
          <a:p>
            <a:r>
              <a:rPr lang="en-US" dirty="0"/>
              <a:t>Product 2: </a:t>
            </a:r>
            <a:r>
              <a:rPr lang="en-US" u="sng" dirty="0" smtClean="0"/>
              <a:t>Sentinel Site</a:t>
            </a:r>
            <a:r>
              <a:rPr lang="en-US" dirty="0" smtClean="0"/>
              <a:t> </a:t>
            </a:r>
            <a:r>
              <a:rPr lang="en-US" u="sng" dirty="0" smtClean="0"/>
              <a:t>stock-based</a:t>
            </a:r>
            <a:r>
              <a:rPr lang="en-US" dirty="0" smtClean="0"/>
              <a:t> </a:t>
            </a:r>
          </a:p>
          <a:p>
            <a:r>
              <a:rPr lang="en-US" dirty="0" smtClean="0"/>
              <a:t>and </a:t>
            </a:r>
            <a:r>
              <a:rPr lang="en-US" u="sng" dirty="0" smtClean="0"/>
              <a:t>process-based</a:t>
            </a:r>
            <a:r>
              <a:rPr lang="en-US" dirty="0" smtClean="0"/>
              <a:t> maps, where</a:t>
            </a:r>
            <a:endParaRPr lang="en-US" dirty="0"/>
          </a:p>
          <a:p>
            <a:pPr marL="285750" indent="-285750">
              <a:buFontTx/>
              <a:buChar char="-"/>
            </a:pPr>
            <a:r>
              <a:rPr lang="en-US" dirty="0"/>
              <a:t>Field and remote sensing data availability (abundance and quality)</a:t>
            </a:r>
          </a:p>
          <a:p>
            <a:pPr marL="285750" indent="-285750">
              <a:buFontTx/>
              <a:buChar char="-"/>
            </a:pPr>
            <a:r>
              <a:rPr lang="en-US" dirty="0" smtClean="0"/>
              <a:t>Within-site range of tidal wetland categories</a:t>
            </a:r>
          </a:p>
          <a:p>
            <a:pPr marL="742950" lvl="1" indent="-285750">
              <a:buFontTx/>
              <a:buChar char="-"/>
            </a:pPr>
            <a:r>
              <a:rPr lang="en-US" dirty="0" smtClean="0"/>
              <a:t>Salinity</a:t>
            </a:r>
          </a:p>
          <a:p>
            <a:pPr marL="742950" lvl="1" indent="-285750">
              <a:buFontTx/>
              <a:buChar char="-"/>
            </a:pPr>
            <a:r>
              <a:rPr lang="en-US" dirty="0" smtClean="0"/>
              <a:t>Vegetation types</a:t>
            </a:r>
          </a:p>
          <a:p>
            <a:pPr marL="742950" lvl="1" indent="-285750">
              <a:buFontTx/>
              <a:buChar char="-"/>
            </a:pPr>
            <a:r>
              <a:rPr lang="en-US" dirty="0" err="1" smtClean="0"/>
              <a:t>Landuse</a:t>
            </a:r>
            <a:r>
              <a:rPr lang="en-US" dirty="0" smtClean="0"/>
              <a:t> (degradation, restoration)</a:t>
            </a:r>
          </a:p>
          <a:p>
            <a:pPr marL="285750" indent="-285750">
              <a:buFontTx/>
              <a:buChar char="-"/>
            </a:pPr>
            <a:r>
              <a:rPr lang="en-US" dirty="0" smtClean="0"/>
              <a:t>Between-site range of climate variables </a:t>
            </a:r>
            <a:endParaRPr lang="en-US" dirty="0"/>
          </a:p>
        </p:txBody>
      </p:sp>
    </p:spTree>
    <p:extLst>
      <p:ext uri="{BB962C8B-B14F-4D97-AF65-F5344CB8AC3E}">
        <p14:creationId xmlns:p14="http://schemas.microsoft.com/office/powerpoint/2010/main" val="1401087524"/>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2"/>
          <p:cNvSpPr>
            <a:spLocks noChangeArrowheads="1"/>
          </p:cNvSpPr>
          <p:nvPr/>
        </p:nvSpPr>
        <p:spPr bwMode="auto">
          <a:xfrm>
            <a:off x="163513" y="0"/>
            <a:ext cx="69246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fontAlgn="base" hangingPunct="0">
              <a:spcBef>
                <a:spcPct val="0"/>
              </a:spcBef>
              <a:spcAft>
                <a:spcPct val="0"/>
              </a:spcAft>
            </a:pPr>
            <a:r>
              <a:rPr lang="en-US" sz="2800" b="1" i="1" dirty="0" smtClean="0">
                <a:solidFill>
                  <a:schemeClr val="accent1">
                    <a:lumMod val="90000"/>
                  </a:schemeClr>
                </a:solidFill>
              </a:rPr>
              <a:t>“Blue” </a:t>
            </a:r>
            <a:r>
              <a:rPr lang="en-US" sz="2800" b="1" i="1" dirty="0" smtClean="0">
                <a:solidFill>
                  <a:srgbClr val="FFFFFF"/>
                </a:solidFill>
              </a:rPr>
              <a:t>Carbon Monitoring System</a:t>
            </a:r>
            <a:endParaRPr lang="en-US" sz="2800" b="1" i="1" dirty="0">
              <a:solidFill>
                <a:srgbClr val="FFFFFF"/>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1570" y="173271"/>
            <a:ext cx="1180701" cy="488482"/>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1066800" y="1298369"/>
            <a:ext cx="7657378" cy="5410200"/>
          </a:xfrm>
          <a:prstGeom prst="rect">
            <a:avLst/>
          </a:prstGeom>
        </p:spPr>
      </p:pic>
      <p:sp>
        <p:nvSpPr>
          <p:cNvPr id="23" name="Oval 22"/>
          <p:cNvSpPr/>
          <p:nvPr/>
        </p:nvSpPr>
        <p:spPr>
          <a:xfrm>
            <a:off x="4494475" y="3847510"/>
            <a:ext cx="445164" cy="457200"/>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450325" y="3276600"/>
            <a:ext cx="445164" cy="457200"/>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456216" y="3774869"/>
            <a:ext cx="445164" cy="457200"/>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395356" y="4193969"/>
            <a:ext cx="445164" cy="457200"/>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400800" y="4651169"/>
            <a:ext cx="445164" cy="457200"/>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1052" y="4959316"/>
            <a:ext cx="445164" cy="457200"/>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28600" y="835025"/>
            <a:ext cx="9144000" cy="923330"/>
          </a:xfrm>
          <a:prstGeom prst="rect">
            <a:avLst/>
          </a:prstGeom>
        </p:spPr>
        <p:txBody>
          <a:bodyPr wrap="square">
            <a:spAutoFit/>
          </a:bodyPr>
          <a:lstStyle/>
          <a:p>
            <a:r>
              <a:rPr lang="en-US" dirty="0" smtClean="0">
                <a:solidFill>
                  <a:schemeClr val="accent4">
                    <a:lumMod val="95000"/>
                    <a:lumOff val="5000"/>
                  </a:schemeClr>
                </a:solidFill>
              </a:rPr>
              <a:t>Product 1: </a:t>
            </a:r>
            <a:r>
              <a:rPr lang="en-US" u="sng" dirty="0" smtClean="0">
                <a:solidFill>
                  <a:schemeClr val="accent4">
                    <a:lumMod val="95000"/>
                    <a:lumOff val="5000"/>
                  </a:schemeClr>
                </a:solidFill>
              </a:rPr>
              <a:t>National Scale</a:t>
            </a:r>
            <a:r>
              <a:rPr lang="en-US" dirty="0" smtClean="0">
                <a:solidFill>
                  <a:schemeClr val="accent4">
                    <a:lumMod val="95000"/>
                    <a:lumOff val="5000"/>
                  </a:schemeClr>
                </a:solidFill>
              </a:rPr>
              <a:t> </a:t>
            </a:r>
            <a:r>
              <a:rPr lang="en-US" u="sng" dirty="0" smtClean="0">
                <a:solidFill>
                  <a:schemeClr val="accent4">
                    <a:lumMod val="95000"/>
                    <a:lumOff val="5000"/>
                  </a:schemeClr>
                </a:solidFill>
              </a:rPr>
              <a:t>stock-based </a:t>
            </a:r>
            <a:r>
              <a:rPr lang="en-US" dirty="0" smtClean="0">
                <a:solidFill>
                  <a:schemeClr val="accent4">
                    <a:lumMod val="95000"/>
                    <a:lumOff val="5000"/>
                  </a:schemeClr>
                </a:solidFill>
              </a:rPr>
              <a:t>30m resolution C pool maps (1992-2011) via NOAA’s C-CAP (NLCD) linked </a:t>
            </a:r>
            <a:r>
              <a:rPr lang="en-US" dirty="0">
                <a:solidFill>
                  <a:schemeClr val="accent4">
                    <a:lumMod val="95000"/>
                    <a:lumOff val="5000"/>
                  </a:schemeClr>
                </a:solidFill>
              </a:rPr>
              <a:t>with </a:t>
            </a:r>
            <a:r>
              <a:rPr lang="en-US" dirty="0" smtClean="0">
                <a:solidFill>
                  <a:schemeClr val="accent4">
                    <a:lumMod val="95000"/>
                    <a:lumOff val="5000"/>
                  </a:schemeClr>
                </a:solidFill>
              </a:rPr>
              <a:t>regional SLR and SSURGO </a:t>
            </a:r>
            <a:r>
              <a:rPr lang="en-US" dirty="0">
                <a:solidFill>
                  <a:schemeClr val="accent4">
                    <a:lumMod val="95000"/>
                    <a:lumOff val="5000"/>
                  </a:schemeClr>
                </a:solidFill>
              </a:rPr>
              <a:t>1m soil </a:t>
            </a:r>
            <a:r>
              <a:rPr lang="en-US" dirty="0" smtClean="0">
                <a:solidFill>
                  <a:schemeClr val="accent4">
                    <a:lumMod val="95000"/>
                    <a:lumOff val="5000"/>
                  </a:schemeClr>
                </a:solidFill>
              </a:rPr>
              <a:t>data</a:t>
            </a:r>
            <a:endParaRPr lang="en-US" dirty="0">
              <a:solidFill>
                <a:schemeClr val="accent4">
                  <a:lumMod val="95000"/>
                  <a:lumOff val="5000"/>
                </a:schemeClr>
              </a:solidFill>
            </a:endParaRPr>
          </a:p>
          <a:p>
            <a:endParaRPr lang="en-US" dirty="0">
              <a:solidFill>
                <a:schemeClr val="accent4">
                  <a:lumMod val="95000"/>
                  <a:lumOff val="5000"/>
                </a:schemeClr>
              </a:solidFill>
            </a:endParaRPr>
          </a:p>
        </p:txBody>
      </p:sp>
      <p:grpSp>
        <p:nvGrpSpPr>
          <p:cNvPr id="11" name="Group 10"/>
          <p:cNvGrpSpPr/>
          <p:nvPr/>
        </p:nvGrpSpPr>
        <p:grpSpPr>
          <a:xfrm>
            <a:off x="392113" y="3276600"/>
            <a:ext cx="4408487" cy="2971800"/>
            <a:chOff x="163513" y="3276600"/>
            <a:chExt cx="4408487" cy="2971800"/>
          </a:xfrm>
        </p:grpSpPr>
        <p:sp>
          <p:nvSpPr>
            <p:cNvPr id="7" name="Rectangle 6"/>
            <p:cNvSpPr/>
            <p:nvPr/>
          </p:nvSpPr>
          <p:spPr>
            <a:xfrm>
              <a:off x="163513" y="3276600"/>
              <a:ext cx="3951287"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5913" y="5416516"/>
              <a:ext cx="4256087" cy="831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374346" y="3233678"/>
            <a:ext cx="4521143" cy="2862322"/>
          </a:xfrm>
          <a:prstGeom prst="rect">
            <a:avLst/>
          </a:prstGeom>
          <a:noFill/>
        </p:spPr>
        <p:txBody>
          <a:bodyPr wrap="square" rtlCol="0">
            <a:spAutoFit/>
          </a:bodyPr>
          <a:lstStyle/>
          <a:p>
            <a:r>
              <a:rPr lang="en-US" dirty="0"/>
              <a:t>Product 2: </a:t>
            </a:r>
            <a:r>
              <a:rPr lang="en-US" u="sng" dirty="0" smtClean="0"/>
              <a:t>Sentinel Site</a:t>
            </a:r>
            <a:r>
              <a:rPr lang="en-US" dirty="0" smtClean="0"/>
              <a:t> </a:t>
            </a:r>
            <a:r>
              <a:rPr lang="en-US" u="sng" dirty="0" smtClean="0"/>
              <a:t>stock-based</a:t>
            </a:r>
            <a:r>
              <a:rPr lang="en-US" dirty="0" smtClean="0"/>
              <a:t> </a:t>
            </a:r>
          </a:p>
          <a:p>
            <a:r>
              <a:rPr lang="en-US" dirty="0" smtClean="0"/>
              <a:t>and </a:t>
            </a:r>
            <a:r>
              <a:rPr lang="en-US" u="sng" dirty="0" smtClean="0"/>
              <a:t>process-based</a:t>
            </a:r>
            <a:r>
              <a:rPr lang="en-US" dirty="0" smtClean="0"/>
              <a:t> maps, where</a:t>
            </a:r>
            <a:endParaRPr lang="en-US" dirty="0"/>
          </a:p>
          <a:p>
            <a:pPr marL="285750" indent="-285750">
              <a:buFontTx/>
              <a:buChar char="-"/>
            </a:pPr>
            <a:r>
              <a:rPr lang="en-US" dirty="0"/>
              <a:t>Field and remote sensing data availability (abundance and quality)</a:t>
            </a:r>
          </a:p>
          <a:p>
            <a:pPr marL="285750" indent="-285750">
              <a:buFontTx/>
              <a:buChar char="-"/>
            </a:pPr>
            <a:r>
              <a:rPr lang="en-US" dirty="0" smtClean="0"/>
              <a:t>Within-site range of tidal wetland categories</a:t>
            </a:r>
          </a:p>
          <a:p>
            <a:pPr marL="742950" lvl="1" indent="-285750">
              <a:buFontTx/>
              <a:buChar char="-"/>
            </a:pPr>
            <a:r>
              <a:rPr lang="en-US" dirty="0" smtClean="0"/>
              <a:t>Salinity</a:t>
            </a:r>
          </a:p>
          <a:p>
            <a:pPr marL="742950" lvl="1" indent="-285750">
              <a:buFontTx/>
              <a:buChar char="-"/>
            </a:pPr>
            <a:r>
              <a:rPr lang="en-US" dirty="0" smtClean="0"/>
              <a:t>Vegetation types</a:t>
            </a:r>
          </a:p>
          <a:p>
            <a:pPr marL="742950" lvl="1" indent="-285750">
              <a:buFontTx/>
              <a:buChar char="-"/>
            </a:pPr>
            <a:r>
              <a:rPr lang="en-US" dirty="0" err="1" smtClean="0"/>
              <a:t>Landuse</a:t>
            </a:r>
            <a:r>
              <a:rPr lang="en-US" dirty="0" smtClean="0"/>
              <a:t> (degradation, restoration)</a:t>
            </a:r>
          </a:p>
          <a:p>
            <a:pPr marL="285750" indent="-285750">
              <a:buFontTx/>
              <a:buChar char="-"/>
            </a:pPr>
            <a:r>
              <a:rPr lang="en-US" dirty="0" smtClean="0"/>
              <a:t>Between-site range of climate variables </a:t>
            </a:r>
            <a:endParaRPr lang="en-US" dirty="0"/>
          </a:p>
        </p:txBody>
      </p:sp>
      <p:sp>
        <p:nvSpPr>
          <p:cNvPr id="16" name="TextBox 15"/>
          <p:cNvSpPr txBox="1"/>
          <p:nvPr/>
        </p:nvSpPr>
        <p:spPr>
          <a:xfrm>
            <a:off x="419822" y="6292334"/>
            <a:ext cx="8304356" cy="369332"/>
          </a:xfrm>
          <a:prstGeom prst="rect">
            <a:avLst/>
          </a:prstGeom>
          <a:solidFill>
            <a:schemeClr val="bg1"/>
          </a:solidFill>
        </p:spPr>
        <p:txBody>
          <a:bodyPr wrap="square" rtlCol="0">
            <a:spAutoFit/>
          </a:bodyPr>
          <a:lstStyle/>
          <a:p>
            <a:r>
              <a:rPr lang="en-US" dirty="0" smtClean="0"/>
              <a:t>Product 3: Price of Precision </a:t>
            </a:r>
            <a:r>
              <a:rPr lang="en-US" u="sng" dirty="0" smtClean="0"/>
              <a:t>Error Analysis </a:t>
            </a:r>
            <a:r>
              <a:rPr lang="en-US" dirty="0" smtClean="0"/>
              <a:t>(30m v 250m, Tier 1,2,3, Algorithms)</a:t>
            </a:r>
            <a:endParaRPr lang="en-US" dirty="0"/>
          </a:p>
        </p:txBody>
      </p:sp>
    </p:spTree>
    <p:extLst>
      <p:ext uri="{BB962C8B-B14F-4D97-AF65-F5344CB8AC3E}">
        <p14:creationId xmlns:p14="http://schemas.microsoft.com/office/powerpoint/2010/main" val="1175723299"/>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7" y="838200"/>
            <a:ext cx="9135533" cy="7059275"/>
          </a:xfrm>
          <a:prstGeom prst="rect">
            <a:avLst/>
          </a:prstGeom>
        </p:spPr>
      </p:pic>
      <p:sp>
        <p:nvSpPr>
          <p:cNvPr id="28679" name="Rectangle 2"/>
          <p:cNvSpPr>
            <a:spLocks noChangeArrowheads="1"/>
          </p:cNvSpPr>
          <p:nvPr/>
        </p:nvSpPr>
        <p:spPr bwMode="auto">
          <a:xfrm>
            <a:off x="163513" y="0"/>
            <a:ext cx="69246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fontAlgn="base" hangingPunct="0">
              <a:spcBef>
                <a:spcPct val="0"/>
              </a:spcBef>
              <a:spcAft>
                <a:spcPct val="0"/>
              </a:spcAft>
            </a:pPr>
            <a:r>
              <a:rPr lang="en-US" sz="2800" b="1" i="1" dirty="0" smtClean="0">
                <a:solidFill>
                  <a:schemeClr val="accent1">
                    <a:lumMod val="90000"/>
                  </a:schemeClr>
                </a:solidFill>
              </a:rPr>
              <a:t>“Blue” </a:t>
            </a:r>
            <a:r>
              <a:rPr lang="en-US" sz="2800" b="1" i="1" dirty="0" smtClean="0">
                <a:solidFill>
                  <a:srgbClr val="FFFFFF"/>
                </a:solidFill>
              </a:rPr>
              <a:t>Carbon Monitoring System</a:t>
            </a:r>
            <a:endParaRPr lang="en-US" sz="2800" b="1" i="1" dirty="0">
              <a:solidFill>
                <a:srgbClr val="FFFFFF"/>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1570" y="173271"/>
            <a:ext cx="1180701" cy="488482"/>
          </a:xfrm>
          <a:prstGeom prst="rect">
            <a:avLst/>
          </a:prstGeom>
        </p:spPr>
      </p:pic>
      <p:pic>
        <p:nvPicPr>
          <p:cNvPr id="3074" name="Picture 2" descr="C:\Users\lwindham-myers\AppData\Local\Microsoft\Windows\Temporary Internet Files\Content.IE5\ADLE0QH4\MC90034999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1046">
            <a:off x="6146727" y="4885916"/>
            <a:ext cx="362420" cy="6100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5925" y="6210328"/>
            <a:ext cx="5314275" cy="369332"/>
          </a:xfrm>
          <a:prstGeom prst="rect">
            <a:avLst/>
          </a:prstGeom>
          <a:noFill/>
        </p:spPr>
        <p:txBody>
          <a:bodyPr wrap="none" rtlCol="0">
            <a:spAutoFit/>
          </a:bodyPr>
          <a:lstStyle/>
          <a:p>
            <a:r>
              <a:rPr lang="en-US" dirty="0" smtClean="0">
                <a:solidFill>
                  <a:srgbClr val="FFFF00"/>
                </a:solidFill>
              </a:rPr>
              <a:t>Example: Shark River Slough, Everglades, Florida</a:t>
            </a:r>
            <a:endParaRPr lang="en-US" dirty="0">
              <a:solidFill>
                <a:srgbClr val="FFFF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97059050"/>
              </p:ext>
            </p:extLst>
          </p:nvPr>
        </p:nvGraphicFramePr>
        <p:xfrm>
          <a:off x="2116665" y="990600"/>
          <a:ext cx="7010402" cy="929640"/>
        </p:xfrm>
        <a:graphic>
          <a:graphicData uri="http://schemas.openxmlformats.org/drawingml/2006/table">
            <a:tbl>
              <a:tblPr firstRow="1" bandRow="1">
                <a:tableStyleId>{21E4AEA4-8DFA-4A89-87EB-49C32662AFE0}</a:tableStyleId>
              </a:tblPr>
              <a:tblGrid>
                <a:gridCol w="527666"/>
                <a:gridCol w="829187"/>
                <a:gridCol w="852948"/>
                <a:gridCol w="1143000"/>
                <a:gridCol w="1447800"/>
                <a:gridCol w="685800"/>
                <a:gridCol w="762000"/>
                <a:gridCol w="762001"/>
              </a:tblGrid>
              <a:tr h="153714">
                <a:tc>
                  <a:txBody>
                    <a:bodyPr/>
                    <a:lstStyle/>
                    <a:p>
                      <a:pPr marL="0" marR="0" indent="0">
                        <a:spcBef>
                          <a:spcPts val="0"/>
                        </a:spcBef>
                        <a:spcAft>
                          <a:spcPts val="0"/>
                        </a:spcAft>
                      </a:pPr>
                      <a:endParaRPr lang="en-US" sz="1100" dirty="0">
                        <a:effectLst/>
                        <a:latin typeface="+mn-lt"/>
                        <a:ea typeface="Times New Roman"/>
                      </a:endParaRPr>
                    </a:p>
                  </a:txBody>
                  <a:tcPr marL="68580" marR="68580" marT="0" marB="0"/>
                </a:tc>
                <a:tc>
                  <a:txBody>
                    <a:bodyPr/>
                    <a:lstStyle/>
                    <a:p>
                      <a:pPr marL="0" marR="0" indent="0">
                        <a:spcBef>
                          <a:spcPts val="0"/>
                        </a:spcBef>
                        <a:spcAft>
                          <a:spcPts val="0"/>
                        </a:spcAft>
                      </a:pPr>
                      <a:r>
                        <a:rPr lang="en-US" sz="1100" dirty="0">
                          <a:effectLst/>
                        </a:rPr>
                        <a:t>C-CAP</a:t>
                      </a:r>
                      <a:endParaRPr lang="en-US" sz="1100" dirty="0">
                        <a:effectLst/>
                        <a:latin typeface="+mn-lt"/>
                        <a:ea typeface="Times New Roman"/>
                      </a:endParaRPr>
                    </a:p>
                  </a:txBody>
                  <a:tcPr marL="68580" marR="68580" marT="0" marB="0"/>
                </a:tc>
                <a:tc>
                  <a:txBody>
                    <a:bodyPr/>
                    <a:lstStyle/>
                    <a:p>
                      <a:pPr marL="0" marR="0" indent="0">
                        <a:spcBef>
                          <a:spcPts val="0"/>
                        </a:spcBef>
                        <a:spcAft>
                          <a:spcPts val="0"/>
                        </a:spcAft>
                      </a:pPr>
                      <a:r>
                        <a:rPr lang="en-US" sz="1100" dirty="0">
                          <a:effectLst/>
                        </a:rPr>
                        <a:t>C-CAP</a:t>
                      </a:r>
                      <a:endParaRPr lang="en-US" sz="1100" dirty="0">
                        <a:effectLst/>
                        <a:latin typeface="+mn-lt"/>
                        <a:ea typeface="Times New Roman"/>
                      </a:endParaRPr>
                    </a:p>
                  </a:txBody>
                  <a:tcPr marL="68580" marR="68580" marT="0" marB="0"/>
                </a:tc>
                <a:tc>
                  <a:txBody>
                    <a:bodyPr/>
                    <a:lstStyle/>
                    <a:p>
                      <a:r>
                        <a:rPr lang="en-US" sz="1100" dirty="0" smtClean="0"/>
                        <a:t>SSURGO</a:t>
                      </a:r>
                      <a:endParaRPr lang="en-US" sz="1100" dirty="0">
                        <a:latin typeface="+mn-lt"/>
                      </a:endParaRPr>
                    </a:p>
                  </a:txBody>
                  <a:tcPr marL="68580" marR="68580" marT="0" marB="0"/>
                </a:tc>
                <a:tc>
                  <a:txBody>
                    <a:bodyPr/>
                    <a:lstStyle/>
                    <a:p>
                      <a:r>
                        <a:rPr lang="en-US" sz="1100" dirty="0" smtClean="0"/>
                        <a:t>IPCC Default</a:t>
                      </a:r>
                      <a:endParaRPr lang="en-US" sz="1100" dirty="0">
                        <a:latin typeface="+mn-lt"/>
                      </a:endParaRPr>
                    </a:p>
                  </a:txBody>
                  <a:tcPr marL="68580" marR="68580" marT="0" marB="0"/>
                </a:tc>
                <a:tc>
                  <a:txBody>
                    <a:bodyPr/>
                    <a:lstStyle/>
                    <a:p>
                      <a:r>
                        <a:rPr lang="en-US" sz="1100" dirty="0" smtClean="0"/>
                        <a:t>USFWS</a:t>
                      </a:r>
                      <a:endParaRPr lang="en-US" sz="1100" dirty="0"/>
                    </a:p>
                  </a:txBody>
                  <a:tcPr marL="68580" marR="68580" marT="0" marB="0"/>
                </a:tc>
                <a:tc>
                  <a:txBody>
                    <a:bodyPr/>
                    <a:lstStyle/>
                    <a:p>
                      <a:r>
                        <a:rPr lang="en-US" sz="1100" dirty="0" smtClean="0"/>
                        <a:t>RS</a:t>
                      </a:r>
                      <a:r>
                        <a:rPr lang="en-US" sz="1100" baseline="0" dirty="0" smtClean="0"/>
                        <a:t> Data</a:t>
                      </a:r>
                      <a:endParaRPr lang="en-US" sz="1100" dirty="0"/>
                    </a:p>
                  </a:txBody>
                  <a:tcPr marL="68580" marR="68580" marT="0" marB="0"/>
                </a:tc>
                <a:tc>
                  <a:txBody>
                    <a:bodyPr/>
                    <a:lstStyle/>
                    <a:p>
                      <a:r>
                        <a:rPr lang="en-US" sz="1100" dirty="0" smtClean="0"/>
                        <a:t>+ field</a:t>
                      </a:r>
                      <a:endParaRPr lang="en-US" sz="1100" dirty="0"/>
                    </a:p>
                  </a:txBody>
                  <a:tcPr marL="68580" marR="68580" marT="0" marB="0"/>
                </a:tc>
              </a:tr>
              <a:tr h="236220">
                <a:tc>
                  <a:txBody>
                    <a:bodyPr/>
                    <a:lstStyle/>
                    <a:p>
                      <a:pPr marL="0" marR="0" indent="0">
                        <a:spcBef>
                          <a:spcPts val="0"/>
                        </a:spcBef>
                        <a:spcAft>
                          <a:spcPts val="0"/>
                        </a:spcAft>
                      </a:pPr>
                      <a:r>
                        <a:rPr lang="en-US" sz="1100" dirty="0" smtClean="0">
                          <a:effectLst/>
                        </a:rPr>
                        <a:t>Date</a:t>
                      </a:r>
                      <a:endParaRPr lang="en-US" sz="1100" dirty="0">
                        <a:effectLst/>
                        <a:latin typeface="+mn-lt"/>
                        <a:ea typeface="Times New Roman"/>
                      </a:endParaRPr>
                    </a:p>
                  </a:txBody>
                  <a:tcPr marL="68580" marR="68580" marT="0" marB="0"/>
                </a:tc>
                <a:tc>
                  <a:txBody>
                    <a:bodyPr/>
                    <a:lstStyle/>
                    <a:p>
                      <a:pPr marL="0" marR="0" indent="0">
                        <a:spcBef>
                          <a:spcPts val="0"/>
                        </a:spcBef>
                        <a:spcAft>
                          <a:spcPts val="0"/>
                        </a:spcAft>
                      </a:pPr>
                      <a:r>
                        <a:rPr lang="en-US" sz="1100" dirty="0" smtClean="0">
                          <a:effectLst/>
                        </a:rPr>
                        <a:t>Hydrology</a:t>
                      </a:r>
                      <a:endParaRPr lang="en-US" sz="1100" dirty="0">
                        <a:effectLst/>
                        <a:latin typeface="+mn-lt"/>
                        <a:ea typeface="Times New Roman"/>
                      </a:endParaRPr>
                    </a:p>
                  </a:txBody>
                  <a:tcPr marL="68580" marR="68580" marT="0" marB="0"/>
                </a:tc>
                <a:tc>
                  <a:txBody>
                    <a:bodyPr/>
                    <a:lstStyle/>
                    <a:p>
                      <a:pPr marL="0" marR="0" indent="0">
                        <a:spcBef>
                          <a:spcPts val="0"/>
                        </a:spcBef>
                        <a:spcAft>
                          <a:spcPts val="0"/>
                        </a:spcAft>
                      </a:pPr>
                      <a:r>
                        <a:rPr lang="en-US" sz="1100" dirty="0" smtClean="0">
                          <a:effectLst/>
                        </a:rPr>
                        <a:t>Vegetation</a:t>
                      </a:r>
                      <a:endParaRPr lang="en-US" sz="1100" dirty="0">
                        <a:effectLst/>
                        <a:latin typeface="+mn-lt"/>
                        <a:ea typeface="Times New Roman"/>
                      </a:endParaRPr>
                    </a:p>
                  </a:txBody>
                  <a:tcPr marL="68580" marR="68580" marT="0" marB="0"/>
                </a:tc>
                <a:tc>
                  <a:txBody>
                    <a:bodyPr/>
                    <a:lstStyle/>
                    <a:p>
                      <a:r>
                        <a:rPr lang="en-US" sz="1100" dirty="0" smtClean="0"/>
                        <a:t>Soil</a:t>
                      </a:r>
                      <a:r>
                        <a:rPr lang="en-US" sz="1100" baseline="0" dirty="0" smtClean="0"/>
                        <a:t> C stock (T)</a:t>
                      </a:r>
                      <a:endParaRPr lang="en-US" sz="1100" dirty="0">
                        <a:latin typeface="+mn-lt"/>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Biomass C</a:t>
                      </a:r>
                      <a:r>
                        <a:rPr lang="en-US" sz="1100" baseline="0" dirty="0" smtClean="0"/>
                        <a:t> stock (T)</a:t>
                      </a:r>
                      <a:endParaRPr lang="en-US" sz="1100" dirty="0" smtClean="0">
                        <a:latin typeface="+mn-lt"/>
                      </a:endParaRPr>
                    </a:p>
                  </a:txBody>
                  <a:tcPr marL="68580" marR="68580" marT="0" marB="0"/>
                </a:tc>
                <a:tc>
                  <a:txBody>
                    <a:bodyPr/>
                    <a:lstStyle/>
                    <a:p>
                      <a:r>
                        <a:rPr lang="en-US" sz="1100" dirty="0" smtClean="0"/>
                        <a:t>Salinity</a:t>
                      </a:r>
                      <a:endParaRPr lang="en-US" sz="1100" dirty="0">
                        <a:latin typeface="+mn-lt"/>
                      </a:endParaRPr>
                    </a:p>
                  </a:txBody>
                  <a:tcPr marL="68580" marR="68580" marT="0" marB="0"/>
                </a:tc>
                <a:tc>
                  <a:txBody>
                    <a:bodyPr/>
                    <a:lstStyle/>
                    <a:p>
                      <a:r>
                        <a:rPr lang="en-US" sz="1100" dirty="0" smtClean="0"/>
                        <a:t>Biomass</a:t>
                      </a:r>
                      <a:endParaRPr lang="en-US" sz="1100" dirty="0">
                        <a:latin typeface="+mn-l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mn-lt"/>
                          <a:ea typeface="+mn-ea"/>
                          <a:cs typeface="+mn-cs"/>
                        </a:rPr>
                        <a:t>calibrate</a:t>
                      </a:r>
                    </a:p>
                  </a:txBody>
                  <a:tcPr marL="68580" marR="68580" marT="0" marB="0"/>
                </a:tc>
              </a:tr>
              <a:tr h="266700">
                <a:tc>
                  <a:txBody>
                    <a:bodyPr/>
                    <a:lstStyle/>
                    <a:p>
                      <a:r>
                        <a:rPr lang="en-US" sz="1100" dirty="0" smtClean="0"/>
                        <a:t>1992</a:t>
                      </a:r>
                      <a:endParaRPr lang="en-US" sz="1100" dirty="0"/>
                    </a:p>
                  </a:txBody>
                  <a:tcPr/>
                </a:tc>
                <a:tc>
                  <a:txBody>
                    <a:bodyPr/>
                    <a:lstStyle/>
                    <a:p>
                      <a:r>
                        <a:rPr lang="en-US" sz="1100" dirty="0" smtClean="0"/>
                        <a:t>Palustrine</a:t>
                      </a:r>
                      <a:endParaRPr lang="en-US" sz="1100" dirty="0"/>
                    </a:p>
                  </a:txBody>
                  <a:tcPr/>
                </a:tc>
                <a:tc>
                  <a:txBody>
                    <a:bodyPr/>
                    <a:lstStyle/>
                    <a:p>
                      <a:r>
                        <a:rPr lang="en-US" sz="1100" dirty="0" smtClean="0"/>
                        <a:t>Forested</a:t>
                      </a:r>
                      <a:endParaRPr lang="en-US" sz="1100" dirty="0"/>
                    </a:p>
                  </a:txBody>
                  <a:tcPr/>
                </a:tc>
                <a:tc>
                  <a:txBody>
                    <a:bodyPr/>
                    <a:lstStyle/>
                    <a:p>
                      <a:r>
                        <a:rPr lang="en-US" sz="1100" dirty="0" smtClean="0"/>
                        <a:t>30</a:t>
                      </a:r>
                      <a:endParaRPr lang="en-US" sz="1100" dirty="0"/>
                    </a:p>
                  </a:txBody>
                  <a:tcPr/>
                </a:tc>
                <a:tc>
                  <a:txBody>
                    <a:bodyPr/>
                    <a:lstStyle/>
                    <a:p>
                      <a:r>
                        <a:rPr lang="en-US" sz="1100" dirty="0" smtClean="0"/>
                        <a:t>4</a:t>
                      </a:r>
                      <a:endParaRPr lang="en-US" sz="1100" dirty="0"/>
                    </a:p>
                  </a:txBody>
                  <a:tcPr/>
                </a:tc>
                <a:tc>
                  <a:txBody>
                    <a:bodyPr/>
                    <a:lstStyle/>
                    <a:p>
                      <a:r>
                        <a:rPr lang="en-US" sz="1000" dirty="0" smtClean="0"/>
                        <a:t>Fresh</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endParaRPr lang="en-US" sz="1100" dirty="0"/>
                    </a:p>
                  </a:txBody>
                  <a:tcPr/>
                </a:tc>
              </a:tr>
              <a:tr h="137160">
                <a:tc>
                  <a:txBody>
                    <a:bodyPr/>
                    <a:lstStyle/>
                    <a:p>
                      <a:r>
                        <a:rPr lang="en-US" sz="1100" dirty="0" smtClean="0"/>
                        <a:t>2011</a:t>
                      </a:r>
                      <a:endParaRPr lang="en-US" sz="1100" dirty="0"/>
                    </a:p>
                  </a:txBody>
                  <a:tcPr/>
                </a:tc>
                <a:tc>
                  <a:txBody>
                    <a:bodyPr/>
                    <a:lstStyle/>
                    <a:p>
                      <a:r>
                        <a:rPr lang="en-US" sz="1100" dirty="0" smtClean="0"/>
                        <a:t>Estuarine</a:t>
                      </a:r>
                      <a:endParaRPr lang="en-US" sz="1100" dirty="0"/>
                    </a:p>
                  </a:txBody>
                  <a:tcPr/>
                </a:tc>
                <a:tc>
                  <a:txBody>
                    <a:bodyPr/>
                    <a:lstStyle/>
                    <a:p>
                      <a:r>
                        <a:rPr lang="en-US" sz="1100" dirty="0" smtClean="0"/>
                        <a:t>Emergent</a:t>
                      </a:r>
                      <a:endParaRPr lang="en-US" sz="1100" dirty="0"/>
                    </a:p>
                  </a:txBody>
                  <a:tcPr/>
                </a:tc>
                <a:tc>
                  <a:txBody>
                    <a:bodyPr/>
                    <a:lstStyle/>
                    <a:p>
                      <a:r>
                        <a:rPr lang="en-US" sz="1100" dirty="0" smtClean="0"/>
                        <a:t>32</a:t>
                      </a:r>
                      <a:endParaRPr lang="en-US" sz="1100" dirty="0"/>
                    </a:p>
                  </a:txBody>
                  <a:tcPr/>
                </a:tc>
                <a:tc>
                  <a:txBody>
                    <a:bodyPr/>
                    <a:lstStyle/>
                    <a:p>
                      <a:r>
                        <a:rPr lang="en-US" sz="1100" dirty="0" smtClean="0"/>
                        <a:t>2</a:t>
                      </a:r>
                      <a:endParaRPr lang="en-US" sz="1100" dirty="0"/>
                    </a:p>
                  </a:txBody>
                  <a:tcPr/>
                </a:tc>
                <a:tc>
                  <a:txBody>
                    <a:bodyPr/>
                    <a:lstStyle/>
                    <a:p>
                      <a:r>
                        <a:rPr lang="en-US" sz="1000" dirty="0" smtClean="0"/>
                        <a:t>Brackish</a:t>
                      </a:r>
                      <a:endParaRPr lang="en-US" sz="1000" dirty="0"/>
                    </a:p>
                  </a:txBody>
                  <a:tcPr/>
                </a:tc>
                <a:tc>
                  <a:txBody>
                    <a:bodyPr/>
                    <a:lstStyle/>
                    <a:p>
                      <a:endParaRPr lang="en-US" sz="1100" dirty="0"/>
                    </a:p>
                  </a:txBody>
                  <a:tcPr/>
                </a:tc>
                <a:tc>
                  <a:txBody>
                    <a:bodyPr/>
                    <a:lstStyle/>
                    <a:p>
                      <a:endParaRPr lang="en-US" sz="1100" dirty="0"/>
                    </a:p>
                  </a:txBody>
                  <a:tcPr/>
                </a:tc>
              </a:tr>
            </a:tbl>
          </a:graphicData>
        </a:graphic>
      </p:graphicFrame>
    </p:spTree>
    <p:extLst>
      <p:ext uri="{BB962C8B-B14F-4D97-AF65-F5344CB8AC3E}">
        <p14:creationId xmlns:p14="http://schemas.microsoft.com/office/powerpoint/2010/main" val="3369496781"/>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2"/>
          <p:cNvSpPr>
            <a:spLocks noChangeArrowheads="1"/>
          </p:cNvSpPr>
          <p:nvPr/>
        </p:nvSpPr>
        <p:spPr bwMode="auto">
          <a:xfrm>
            <a:off x="163513" y="0"/>
            <a:ext cx="69246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fontAlgn="base" hangingPunct="0">
              <a:spcBef>
                <a:spcPct val="0"/>
              </a:spcBef>
              <a:spcAft>
                <a:spcPct val="0"/>
              </a:spcAft>
            </a:pPr>
            <a:r>
              <a:rPr lang="en-US" sz="2800" b="1" i="1" dirty="0" smtClean="0">
                <a:solidFill>
                  <a:schemeClr val="accent1">
                    <a:lumMod val="90000"/>
                  </a:schemeClr>
                </a:solidFill>
              </a:rPr>
              <a:t>“Blue” </a:t>
            </a:r>
            <a:r>
              <a:rPr lang="en-US" sz="2800" b="1" i="1" dirty="0" smtClean="0">
                <a:solidFill>
                  <a:srgbClr val="FFFFFF"/>
                </a:solidFill>
              </a:rPr>
              <a:t>Carbon Monitoring System</a:t>
            </a:r>
            <a:endParaRPr lang="en-US" sz="2800" b="1" i="1" dirty="0">
              <a:solidFill>
                <a:srgbClr val="FFFFFF"/>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1570" y="173271"/>
            <a:ext cx="1180701" cy="488482"/>
          </a:xfrm>
          <a:prstGeom prst="rect">
            <a:avLst/>
          </a:prstGeom>
        </p:spPr>
      </p:pic>
      <p:pic>
        <p:nvPicPr>
          <p:cNvPr id="10"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2057400"/>
            <a:ext cx="9144000" cy="394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92927" y="6096000"/>
            <a:ext cx="8974873" cy="646331"/>
          </a:xfrm>
          <a:prstGeom prst="rect">
            <a:avLst/>
          </a:prstGeom>
        </p:spPr>
        <p:txBody>
          <a:bodyPr wrap="square">
            <a:spAutoFit/>
          </a:bodyPr>
          <a:lstStyle/>
          <a:p>
            <a:pPr algn="ctr"/>
            <a:r>
              <a:rPr lang="en-US" dirty="0" smtClean="0">
                <a:solidFill>
                  <a:prstClr val="black"/>
                </a:solidFill>
              </a:rPr>
              <a:t>Once calibrated, relative elevation is used to estimate cumulative accretion, water depth, flooding frequency, aboveground and belowground biomass, and carbon stored.</a:t>
            </a:r>
            <a:endParaRPr lang="en-US" dirty="0">
              <a:solidFill>
                <a:prstClr val="black"/>
              </a:solidFill>
            </a:endParaRPr>
          </a:p>
        </p:txBody>
      </p:sp>
      <p:sp>
        <p:nvSpPr>
          <p:cNvPr id="13" name="Rectangle 12"/>
          <p:cNvSpPr/>
          <p:nvPr/>
        </p:nvSpPr>
        <p:spPr>
          <a:xfrm>
            <a:off x="1" y="1371600"/>
            <a:ext cx="9144000" cy="646331"/>
          </a:xfrm>
          <a:prstGeom prst="rect">
            <a:avLst/>
          </a:prstGeom>
        </p:spPr>
        <p:txBody>
          <a:bodyPr wrap="square">
            <a:spAutoFit/>
          </a:bodyPr>
          <a:lstStyle/>
          <a:p>
            <a:endParaRPr lang="en-US" dirty="0">
              <a:solidFill>
                <a:prstClr val="black"/>
              </a:solidFill>
            </a:endParaRPr>
          </a:p>
          <a:p>
            <a:r>
              <a:rPr lang="en-US" dirty="0" smtClean="0">
                <a:solidFill>
                  <a:prstClr val="black"/>
                </a:solidFill>
              </a:rPr>
              <a:t>Marsh Equilibrium Model: mechanistic, annual cohort, 1D accretion </a:t>
            </a:r>
            <a:endParaRPr lang="en-US" dirty="0">
              <a:solidFill>
                <a:prstClr val="black"/>
              </a:solidFill>
            </a:endParaRPr>
          </a:p>
        </p:txBody>
      </p:sp>
      <p:sp>
        <p:nvSpPr>
          <p:cNvPr id="4" name="TextBox 3"/>
          <p:cNvSpPr txBox="1"/>
          <p:nvPr/>
        </p:nvSpPr>
        <p:spPr>
          <a:xfrm>
            <a:off x="166335" y="990600"/>
            <a:ext cx="8749065" cy="461665"/>
          </a:xfrm>
          <a:prstGeom prst="rect">
            <a:avLst/>
          </a:prstGeom>
          <a:noFill/>
        </p:spPr>
        <p:txBody>
          <a:bodyPr wrap="square" rtlCol="0">
            <a:spAutoFit/>
          </a:bodyPr>
          <a:lstStyle/>
          <a:p>
            <a:r>
              <a:rPr lang="en-US" sz="2400" dirty="0" smtClean="0"/>
              <a:t>From </a:t>
            </a:r>
            <a:r>
              <a:rPr lang="en-US" sz="2400" u="sng" dirty="0" smtClean="0"/>
              <a:t>past</a:t>
            </a:r>
            <a:r>
              <a:rPr lang="en-US" sz="2400" dirty="0" smtClean="0"/>
              <a:t> and </a:t>
            </a:r>
            <a:r>
              <a:rPr lang="en-US" sz="2400" u="sng" dirty="0" smtClean="0"/>
              <a:t>present</a:t>
            </a:r>
            <a:r>
              <a:rPr lang="en-US" sz="2400" dirty="0" smtClean="0"/>
              <a:t>, project </a:t>
            </a:r>
            <a:r>
              <a:rPr lang="en-US" sz="2400" u="sng" dirty="0" smtClean="0"/>
              <a:t>future </a:t>
            </a:r>
            <a:endParaRPr lang="en-US" sz="2400" u="sng" dirty="0"/>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69449" y="996183"/>
            <a:ext cx="2057458" cy="1366017"/>
          </a:xfrm>
          <a:prstGeom prst="rect">
            <a:avLst/>
          </a:prstGeom>
        </p:spPr>
      </p:pic>
    </p:spTree>
    <p:extLst>
      <p:ext uri="{BB962C8B-B14F-4D97-AF65-F5344CB8AC3E}">
        <p14:creationId xmlns:p14="http://schemas.microsoft.com/office/powerpoint/2010/main" val="4036635356"/>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2"/>
          <p:cNvSpPr>
            <a:spLocks noChangeArrowheads="1"/>
          </p:cNvSpPr>
          <p:nvPr/>
        </p:nvSpPr>
        <p:spPr bwMode="auto">
          <a:xfrm>
            <a:off x="163513" y="0"/>
            <a:ext cx="69246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fontAlgn="base" hangingPunct="0">
              <a:spcBef>
                <a:spcPct val="0"/>
              </a:spcBef>
              <a:spcAft>
                <a:spcPct val="0"/>
              </a:spcAft>
            </a:pPr>
            <a:r>
              <a:rPr lang="en-US" sz="2800" b="1" i="1" dirty="0" smtClean="0">
                <a:solidFill>
                  <a:schemeClr val="accent1">
                    <a:lumMod val="90000"/>
                  </a:schemeClr>
                </a:solidFill>
              </a:rPr>
              <a:t>“Blue” </a:t>
            </a:r>
            <a:r>
              <a:rPr lang="en-US" sz="2800" b="1" i="1" dirty="0" smtClean="0">
                <a:solidFill>
                  <a:srgbClr val="FFFFFF"/>
                </a:solidFill>
              </a:rPr>
              <a:t>Carbon Monitoring System</a:t>
            </a:r>
            <a:endParaRPr lang="en-US" sz="2800" b="1" i="1" dirty="0">
              <a:solidFill>
                <a:srgbClr val="FFFFFF"/>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1570" y="173271"/>
            <a:ext cx="1180701" cy="488482"/>
          </a:xfrm>
          <a:prstGeom prst="rect">
            <a:avLst/>
          </a:prstGeom>
        </p:spPr>
      </p:pic>
      <p:sp>
        <p:nvSpPr>
          <p:cNvPr id="8" name="TextBox 7"/>
          <p:cNvSpPr txBox="1"/>
          <p:nvPr/>
        </p:nvSpPr>
        <p:spPr>
          <a:xfrm>
            <a:off x="228600" y="1032048"/>
            <a:ext cx="8763000" cy="1200329"/>
          </a:xfrm>
          <a:prstGeom prst="rect">
            <a:avLst/>
          </a:prstGeom>
          <a:noFill/>
        </p:spPr>
        <p:txBody>
          <a:bodyPr wrap="square" rtlCol="0">
            <a:spAutoFit/>
          </a:bodyPr>
          <a:lstStyle/>
          <a:p>
            <a:r>
              <a:rPr lang="en-US" dirty="0" smtClean="0"/>
              <a:t>Linking</a:t>
            </a:r>
            <a:r>
              <a:rPr lang="en-US" dirty="0"/>
              <a:t> Satellite and Soil Data to Validate Coastal Wetland 'Blue Carbon' Inventories: </a:t>
            </a:r>
            <a:r>
              <a:rPr lang="en-US" dirty="0" err="1"/>
              <a:t>Upscaled</a:t>
            </a:r>
            <a:r>
              <a:rPr lang="en-US" dirty="0"/>
              <a:t> Support for Developing MRV and REDD+ </a:t>
            </a:r>
            <a:r>
              <a:rPr lang="en-US" dirty="0" smtClean="0"/>
              <a:t>Protocols</a:t>
            </a:r>
          </a:p>
          <a:p>
            <a:endParaRPr lang="en-US" dirty="0" smtClean="0"/>
          </a:p>
          <a:p>
            <a:endParaRPr lang="en-US" dirty="0" smtClean="0"/>
          </a:p>
        </p:txBody>
      </p:sp>
      <p:sp>
        <p:nvSpPr>
          <p:cNvPr id="2" name="TextBox 1"/>
          <p:cNvSpPr txBox="1"/>
          <p:nvPr/>
        </p:nvSpPr>
        <p:spPr>
          <a:xfrm>
            <a:off x="0" y="1981200"/>
            <a:ext cx="9144000" cy="4524315"/>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p>
            <a:r>
              <a:rPr lang="en-US" dirty="0" smtClean="0"/>
              <a:t>Goal:</a:t>
            </a:r>
          </a:p>
          <a:p>
            <a:pPr marL="285750" indent="-285750">
              <a:buFont typeface="Arial" panose="020B0604020202020204" pitchFamily="34" charset="0"/>
              <a:buChar char="•"/>
            </a:pPr>
            <a:r>
              <a:rPr lang="en-US" dirty="0" smtClean="0"/>
              <a:t>IPCC National Greenhouse Gas Inventory </a:t>
            </a:r>
          </a:p>
          <a:p>
            <a:r>
              <a:rPr lang="en-US" dirty="0" smtClean="0"/>
              <a:t>Need </a:t>
            </a:r>
            <a:r>
              <a:rPr lang="en-US" u="sng" dirty="0" smtClean="0"/>
              <a:t>demonstration</a:t>
            </a:r>
            <a:r>
              <a:rPr lang="en-US" dirty="0" smtClean="0"/>
              <a:t> of approaches for SBSTA, 2017</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REDD+ development (international)</a:t>
            </a:r>
          </a:p>
          <a:p>
            <a:r>
              <a:rPr lang="en-US" dirty="0" smtClean="0"/>
              <a:t>Need protocol for stock-based </a:t>
            </a:r>
            <a:r>
              <a:rPr lang="en-US" u="sng" dirty="0" smtClean="0"/>
              <a:t>soil C</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Carbon market (voluntary and regulatory)</a:t>
            </a:r>
          </a:p>
          <a:p>
            <a:r>
              <a:rPr lang="en-US" dirty="0" smtClean="0"/>
              <a:t>Need </a:t>
            </a:r>
            <a:r>
              <a:rPr lang="en-US" u="sng" dirty="0" smtClean="0"/>
              <a:t>projections</a:t>
            </a:r>
            <a:r>
              <a:rPr lang="en-US" dirty="0" smtClean="0"/>
              <a:t> of baseline and activity budgets</a:t>
            </a:r>
            <a:endParaRPr lang="en-US"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93360" y="4114800"/>
            <a:ext cx="3609529" cy="2650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8692" y="2073592"/>
            <a:ext cx="552450" cy="127589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533" y="1908048"/>
            <a:ext cx="1960960" cy="1673352"/>
          </a:xfrm>
          <a:prstGeom prst="rect">
            <a:avLst/>
          </a:prstGeom>
        </p:spPr>
      </p:pic>
      <p:sp>
        <p:nvSpPr>
          <p:cNvPr id="6" name="Cross 5"/>
          <p:cNvSpPr/>
          <p:nvPr/>
        </p:nvSpPr>
        <p:spPr>
          <a:xfrm>
            <a:off x="2206493" y="2477169"/>
            <a:ext cx="460508" cy="471868"/>
          </a:xfrm>
          <a:prstGeom prst="plus">
            <a:avLst>
              <a:gd name="adj" fmla="val 450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38600" y="2293262"/>
            <a:ext cx="762000" cy="923330"/>
          </a:xfrm>
          <a:prstGeom prst="rect">
            <a:avLst/>
          </a:prstGeom>
        </p:spPr>
        <p:txBody>
          <a:bodyPr wrap="square">
            <a:spAutoFit/>
          </a:bodyPr>
          <a:lstStyle/>
          <a:p>
            <a:r>
              <a:rPr lang="en-US" sz="5400" dirty="0" smtClean="0"/>
              <a:t>=</a:t>
            </a:r>
            <a:endParaRPr lang="en-US" dirty="0"/>
          </a:p>
        </p:txBody>
      </p:sp>
      <p:sp>
        <p:nvSpPr>
          <p:cNvPr id="15" name="Rectangle 14"/>
          <p:cNvSpPr/>
          <p:nvPr/>
        </p:nvSpPr>
        <p:spPr>
          <a:xfrm>
            <a:off x="4735570" y="2421558"/>
            <a:ext cx="4572000" cy="646331"/>
          </a:xfrm>
          <a:prstGeom prst="rect">
            <a:avLst/>
          </a:prstGeom>
        </p:spPr>
        <p:txBody>
          <a:bodyPr>
            <a:spAutoFit/>
          </a:bodyPr>
          <a:lstStyle/>
          <a:p>
            <a:r>
              <a:rPr lang="en-US" dirty="0"/>
              <a:t>verifiable protocol to support federal, </a:t>
            </a:r>
            <a:r>
              <a:rPr lang="en-US" dirty="0" smtClean="0"/>
              <a:t>international, and market incentives</a:t>
            </a:r>
            <a:endParaRPr lang="en-US" dirty="0"/>
          </a:p>
        </p:txBody>
      </p:sp>
      <p:sp>
        <p:nvSpPr>
          <p:cNvPr id="16" name="TextBox 15"/>
          <p:cNvSpPr txBox="1"/>
          <p:nvPr/>
        </p:nvSpPr>
        <p:spPr>
          <a:xfrm>
            <a:off x="5393360" y="3701534"/>
            <a:ext cx="3750640" cy="369332"/>
          </a:xfrm>
          <a:prstGeom prst="rect">
            <a:avLst/>
          </a:prstGeom>
          <a:noFill/>
        </p:spPr>
        <p:txBody>
          <a:bodyPr wrap="square" rtlCol="0">
            <a:spAutoFit/>
          </a:bodyPr>
          <a:lstStyle/>
          <a:p>
            <a:r>
              <a:rPr lang="en-US" dirty="0" smtClean="0"/>
              <a:t>Example wedges of GHG benefits</a:t>
            </a:r>
            <a:endParaRPr lang="en-US" dirty="0"/>
          </a:p>
        </p:txBody>
      </p:sp>
    </p:spTree>
    <p:extLst>
      <p:ext uri="{BB962C8B-B14F-4D97-AF65-F5344CB8AC3E}">
        <p14:creationId xmlns:p14="http://schemas.microsoft.com/office/powerpoint/2010/main" val="3380288001"/>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3893</TotalTime>
  <Words>1564</Words>
  <Application>Microsoft Office PowerPoint</Application>
  <PresentationFormat>On-screen Show (4:3)</PresentationFormat>
  <Paragraphs>181</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8_Blank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Methane emissions from wetlands:  can they be controlled?  (or compensated?)</dc:title>
  <dc:creator>Windham-Myers, Lisamarie</dc:creator>
  <cp:lastModifiedBy>Windham-Myers, Lisamarie</cp:lastModifiedBy>
  <cp:revision>288</cp:revision>
  <cp:lastPrinted>2012-06-14T06:18:34Z</cp:lastPrinted>
  <dcterms:created xsi:type="dcterms:W3CDTF">2012-04-26T00:52:09Z</dcterms:created>
  <dcterms:modified xsi:type="dcterms:W3CDTF">2014-11-11T14:24:27Z</dcterms:modified>
</cp:coreProperties>
</file>